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48"/>
  </p:notesMasterIdLst>
  <p:sldIdLst>
    <p:sldId id="256" r:id="rId2"/>
    <p:sldId id="303" r:id="rId3"/>
    <p:sldId id="304" r:id="rId4"/>
    <p:sldId id="257" r:id="rId5"/>
    <p:sldId id="260" r:id="rId6"/>
    <p:sldId id="261" r:id="rId7"/>
    <p:sldId id="262"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8" r:id="rId21"/>
    <p:sldId id="279" r:id="rId22"/>
    <p:sldId id="280" r:id="rId23"/>
    <p:sldId id="281" r:id="rId24"/>
    <p:sldId id="305" r:id="rId25"/>
    <p:sldId id="306" r:id="rId26"/>
    <p:sldId id="307" r:id="rId27"/>
    <p:sldId id="308" r:id="rId28"/>
    <p:sldId id="309" r:id="rId29"/>
    <p:sldId id="310" r:id="rId30"/>
    <p:sldId id="286" r:id="rId31"/>
    <p:sldId id="287" r:id="rId32"/>
    <p:sldId id="288" r:id="rId33"/>
    <p:sldId id="313" r:id="rId34"/>
    <p:sldId id="289" r:id="rId35"/>
    <p:sldId id="290" r:id="rId36"/>
    <p:sldId id="291" r:id="rId37"/>
    <p:sldId id="292" r:id="rId38"/>
    <p:sldId id="311" r:id="rId39"/>
    <p:sldId id="294" r:id="rId40"/>
    <p:sldId id="295" r:id="rId41"/>
    <p:sldId id="296" r:id="rId42"/>
    <p:sldId id="297" r:id="rId43"/>
    <p:sldId id="298" r:id="rId44"/>
    <p:sldId id="299" r:id="rId45"/>
    <p:sldId id="300" r:id="rId46"/>
    <p:sldId id="301" r:id="rId47"/>
  </p:sldIdLst>
  <p:sldSz cx="9144000" cy="5143500" type="screen16x9"/>
  <p:notesSz cx="51435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64"/>
    <p:restoredTop sz="94610"/>
  </p:normalViewPr>
  <p:slideViewPr>
    <p:cSldViewPr snapToGrid="0" snapToObjects="1">
      <p:cViewPr varScale="1">
        <p:scale>
          <a:sx n="157" d="100"/>
          <a:sy n="157" d="100"/>
        </p:scale>
        <p:origin x="176" y="3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5351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40492308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321699422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3FFC0-3167-A85E-B256-E3283E936D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3352AC-DC79-4339-F68B-D98CDE07456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3E9B2EA-CC96-0C74-87A5-96E6B3FB5A8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23A0F7-B26A-BD8B-5A9D-6FA16408FD1E}"/>
              </a:ext>
            </a:extLst>
          </p:cNvPr>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37896559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7057506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7723741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3"/>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3"/>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9621298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8903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5/3/26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1113273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7"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9659098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8"/>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8"/>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5/3/26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5785523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5/3/26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988871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5/3/26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89029232"/>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5/3/26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1282918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7948608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1591842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8"/>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dirty="0"/>
              <a:t>5/3/26</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572425477"/>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wcforward.com/"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3" Type="http://schemas.openxmlformats.org/officeDocument/2006/relationships/hyperlink" Target="https://swcforward.com/" TargetMode="External"/><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714"/>
        </a:solidFill>
        <a:effectLst/>
      </p:bgPr>
    </p:bg>
    <p:spTree>
      <p:nvGrpSpPr>
        <p:cNvPr id="1" name=""/>
        <p:cNvGrpSpPr/>
        <p:nvPr/>
      </p:nvGrpSpPr>
      <p:grpSpPr>
        <a:xfrm>
          <a:off x="0" y="0"/>
          <a:ext cx="0" cy="0"/>
          <a:chOff x="0" y="0"/>
          <a:chExt cx="0" cy="0"/>
        </a:xfrm>
      </p:grpSpPr>
      <p:sp>
        <p:nvSpPr>
          <p:cNvPr id="2" name="Text 0"/>
          <p:cNvSpPr/>
          <p:nvPr/>
        </p:nvSpPr>
        <p:spPr>
          <a:xfrm>
            <a:off x="731520" y="1463040"/>
            <a:ext cx="7680960" cy="365760"/>
          </a:xfrm>
          <a:prstGeom prst="rect">
            <a:avLst/>
          </a:prstGeom>
          <a:noFill/>
          <a:ln/>
        </p:spPr>
        <p:txBody>
          <a:bodyPr wrap="square" rtlCol="0" anchor="ctr"/>
          <a:lstStyle/>
          <a:p>
            <a:pPr marL="0" indent="0">
              <a:buNone/>
            </a:pPr>
            <a:r>
              <a:rPr lang="en-US" sz="1100" kern="0" spc="500" dirty="0">
                <a:solidFill>
                  <a:srgbClr val="5B4FA0"/>
                </a:solidFill>
                <a:latin typeface="Consolas" pitchFamily="34" charset="0"/>
                <a:ea typeface="Consolas" pitchFamily="34" charset="-122"/>
                <a:cs typeface="Consolas" pitchFamily="34" charset="-120"/>
              </a:rPr>
              <a:t>SWC EXTERNAL AFFAIRS</a:t>
            </a:r>
            <a:endParaRPr lang="en-US" sz="1100" dirty="0"/>
          </a:p>
        </p:txBody>
      </p:sp>
      <p:sp>
        <p:nvSpPr>
          <p:cNvPr id="3" name="Shape 1"/>
          <p:cNvSpPr/>
          <p:nvPr/>
        </p:nvSpPr>
        <p:spPr>
          <a:xfrm>
            <a:off x="731520" y="1874520"/>
            <a:ext cx="1371600" cy="0"/>
          </a:xfrm>
          <a:prstGeom prst="line">
            <a:avLst/>
          </a:prstGeom>
          <a:noFill/>
          <a:ln w="19050">
            <a:solidFill>
              <a:srgbClr val="5B4FA0"/>
            </a:solidFill>
            <a:prstDash val="solid"/>
          </a:ln>
        </p:spPr>
        <p:txBody>
          <a:bodyPr/>
          <a:lstStyle/>
          <a:p>
            <a:endParaRPr lang="en-US"/>
          </a:p>
        </p:txBody>
      </p:sp>
      <p:sp>
        <p:nvSpPr>
          <p:cNvPr id="4" name="Text 2"/>
          <p:cNvSpPr/>
          <p:nvPr/>
        </p:nvSpPr>
        <p:spPr>
          <a:xfrm>
            <a:off x="731520" y="2011680"/>
            <a:ext cx="7680960" cy="914400"/>
          </a:xfrm>
          <a:prstGeom prst="rect">
            <a:avLst/>
          </a:prstGeom>
          <a:noFill/>
          <a:ln/>
        </p:spPr>
        <p:txBody>
          <a:bodyPr wrap="square" rtlCol="0" anchor="ctr"/>
          <a:lstStyle/>
          <a:p>
            <a:pPr marL="0" indent="0">
              <a:buNone/>
            </a:pPr>
            <a:r>
              <a:rPr lang="en-US" sz="4000" dirty="0">
                <a:solidFill>
                  <a:srgbClr val="FFFFFF"/>
                </a:solidFill>
                <a:latin typeface="Georgia" pitchFamily="34" charset="0"/>
                <a:ea typeface="Georgia" pitchFamily="34" charset="-122"/>
                <a:cs typeface="Georgia" pitchFamily="34" charset="-120"/>
              </a:rPr>
              <a:t>Strategic Communications Architecture</a:t>
            </a:r>
            <a:endParaRPr lang="en-US" sz="4000" dirty="0"/>
          </a:p>
        </p:txBody>
      </p:sp>
      <p:sp>
        <p:nvSpPr>
          <p:cNvPr id="5" name="Text 3"/>
          <p:cNvSpPr/>
          <p:nvPr/>
        </p:nvSpPr>
        <p:spPr>
          <a:xfrm>
            <a:off x="731520" y="3017520"/>
            <a:ext cx="6400800" cy="365760"/>
          </a:xfrm>
          <a:prstGeom prst="rect">
            <a:avLst/>
          </a:prstGeom>
          <a:noFill/>
          <a:ln/>
        </p:spPr>
        <p:txBody>
          <a:bodyPr wrap="square" rtlCol="0" anchor="ctr"/>
          <a:lstStyle/>
          <a:p>
            <a:pPr marL="0" indent="0">
              <a:buNone/>
            </a:pPr>
            <a:r>
              <a:rPr lang="en-US" sz="1300" dirty="0">
                <a:solidFill>
                  <a:srgbClr val="958D80"/>
                </a:solidFill>
                <a:latin typeface="Calibri" pitchFamily="34" charset="0"/>
                <a:ea typeface="Calibri" pitchFamily="34" charset="-122"/>
                <a:cs typeface="Calibri" pitchFamily="34" charset="-120"/>
              </a:rPr>
              <a:t>Competitive Audits · Digital Transformation · Execution Plan · Case Study · Work Sample</a:t>
            </a:r>
            <a:endParaRPr lang="en-US" sz="1300" dirty="0"/>
          </a:p>
        </p:txBody>
      </p:sp>
      <p:sp>
        <p:nvSpPr>
          <p:cNvPr id="6" name="Text 4"/>
          <p:cNvSpPr/>
          <p:nvPr/>
        </p:nvSpPr>
        <p:spPr>
          <a:xfrm>
            <a:off x="731520" y="3840480"/>
            <a:ext cx="3657600" cy="274320"/>
          </a:xfrm>
          <a:prstGeom prst="rect">
            <a:avLst/>
          </a:prstGeom>
          <a:noFill/>
          <a:ln/>
        </p:spPr>
        <p:txBody>
          <a:bodyPr wrap="square" rtlCol="0" anchor="ctr"/>
          <a:lstStyle/>
          <a:p>
            <a:pPr marL="0" indent="0">
              <a:buNone/>
            </a:pPr>
            <a:r>
              <a:rPr lang="en-US" sz="1200" dirty="0">
                <a:solidFill>
                  <a:srgbClr val="B8B0A3"/>
                </a:solidFill>
                <a:latin typeface="Calibri" pitchFamily="34" charset="0"/>
                <a:ea typeface="Calibri" pitchFamily="34" charset="-122"/>
                <a:cs typeface="Calibri" pitchFamily="34" charset="-120"/>
              </a:rPr>
              <a:t>Submitted by:     Joe Justin</a:t>
            </a:r>
            <a:endParaRPr lang="en-US" sz="1200" dirty="0"/>
          </a:p>
        </p:txBody>
      </p:sp>
      <p:sp>
        <p:nvSpPr>
          <p:cNvPr id="7" name="Text 5"/>
          <p:cNvSpPr/>
          <p:nvPr/>
        </p:nvSpPr>
        <p:spPr>
          <a:xfrm>
            <a:off x="731520" y="4114800"/>
            <a:ext cx="3657600" cy="274320"/>
          </a:xfrm>
          <a:prstGeom prst="rect">
            <a:avLst/>
          </a:prstGeom>
          <a:noFill/>
          <a:ln/>
        </p:spPr>
        <p:txBody>
          <a:bodyPr wrap="square" rtlCol="0" anchor="ctr"/>
          <a:lstStyle/>
          <a:p>
            <a:pPr marL="0" indent="0">
              <a:buNone/>
            </a:pPr>
            <a:r>
              <a:rPr lang="en-US" sz="1200" dirty="0">
                <a:solidFill>
                  <a:srgbClr val="B8B0A3"/>
                </a:solidFill>
                <a:latin typeface="Calibri" pitchFamily="34" charset="0"/>
                <a:ea typeface="Calibri" pitchFamily="34" charset="-122"/>
                <a:cs typeface="Calibri" pitchFamily="34" charset="-120"/>
              </a:rPr>
              <a:t>Available at:        </a:t>
            </a:r>
            <a:r>
              <a:rPr lang="en-US" sz="1200" dirty="0">
                <a:solidFill>
                  <a:srgbClr val="B8B0A3"/>
                </a:solidFill>
                <a:latin typeface="Calibri" pitchFamily="34" charset="0"/>
                <a:ea typeface="Calibri" pitchFamily="34" charset="-122"/>
                <a:cs typeface="Calibri" pitchFamily="34" charset="-120"/>
                <a:hlinkClick r:id="rId3"/>
              </a:rPr>
              <a:t>SWCForward.com</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2">
    <p:bg>
      <p:bgPr>
        <a:solidFill>
          <a:srgbClr val="F0EDE8"/>
        </a:solidFill>
        <a:effectLst/>
      </p:bgPr>
    </p:bg>
    <p:spTree>
      <p:nvGrpSpPr>
        <p:cNvPr id="1" name=""/>
        <p:cNvGrpSpPr/>
        <p:nvPr/>
      </p:nvGrpSpPr>
      <p:grpSpPr>
        <a:xfrm>
          <a:off x="0" y="0"/>
          <a:ext cx="0" cy="0"/>
          <a:chOff x="0" y="0"/>
          <a:chExt cx="0" cy="0"/>
        </a:xfrm>
      </p:grpSpPr>
      <p:sp>
        <p:nvSpPr>
          <p:cNvPr id="2" name="Text 0"/>
          <p:cNvSpPr/>
          <p:nvPr/>
        </p:nvSpPr>
        <p:spPr>
          <a:xfrm>
            <a:off x="731520" y="1280160"/>
            <a:ext cx="7680960" cy="365760"/>
          </a:xfrm>
          <a:prstGeom prst="rect">
            <a:avLst/>
          </a:prstGeom>
          <a:noFill/>
          <a:ln/>
        </p:spPr>
        <p:txBody>
          <a:bodyPr wrap="square" rtlCol="0" anchor="ctr"/>
          <a:lstStyle/>
          <a:p>
            <a:pPr marL="0" indent="0">
              <a:buNone/>
            </a:pPr>
            <a:r>
              <a:rPr lang="en-US" sz="1000" kern="0" spc="400" dirty="0">
                <a:solidFill>
                  <a:srgbClr val="1A6E8A"/>
                </a:solidFill>
                <a:latin typeface="Consolas" pitchFamily="34" charset="0"/>
                <a:ea typeface="Consolas" pitchFamily="34" charset="-122"/>
                <a:cs typeface="Consolas" pitchFamily="34" charset="-120"/>
              </a:rPr>
              <a:t>FLOODPLAIN FORWARD AUDIT</a:t>
            </a:r>
            <a:endParaRPr lang="en-US" sz="1000" dirty="0"/>
          </a:p>
        </p:txBody>
      </p:sp>
      <p:sp>
        <p:nvSpPr>
          <p:cNvPr id="3" name="Shape 1"/>
          <p:cNvSpPr/>
          <p:nvPr/>
        </p:nvSpPr>
        <p:spPr>
          <a:xfrm>
            <a:off x="731520" y="1691640"/>
            <a:ext cx="1097280" cy="0"/>
          </a:xfrm>
          <a:prstGeom prst="line">
            <a:avLst/>
          </a:prstGeom>
          <a:noFill/>
          <a:ln w="19050">
            <a:solidFill>
              <a:srgbClr val="1A6E8A"/>
            </a:solidFill>
            <a:prstDash val="solid"/>
          </a:ln>
        </p:spPr>
        <p:txBody>
          <a:bodyPr/>
          <a:lstStyle/>
          <a:p>
            <a:endParaRPr lang="en-US"/>
          </a:p>
        </p:txBody>
      </p:sp>
      <p:sp>
        <p:nvSpPr>
          <p:cNvPr id="4" name="Text 2"/>
          <p:cNvSpPr/>
          <p:nvPr/>
        </p:nvSpPr>
        <p:spPr>
          <a:xfrm>
            <a:off x="731520" y="1828800"/>
            <a:ext cx="7680960" cy="1280160"/>
          </a:xfrm>
          <a:prstGeom prst="rect">
            <a:avLst/>
          </a:prstGeom>
          <a:noFill/>
          <a:ln/>
        </p:spPr>
        <p:txBody>
          <a:bodyPr wrap="square" rtlCol="0" anchor="ctr"/>
          <a:lstStyle/>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The Floodplain Forward Coalition —</a:t>
            </a:r>
            <a:endParaRPr lang="en-US" sz="3200" dirty="0"/>
          </a:p>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a comms model SWC should study</a:t>
            </a:r>
            <a:endParaRPr lang="en-US" sz="3200" dirty="0"/>
          </a:p>
        </p:txBody>
      </p:sp>
      <p:sp>
        <p:nvSpPr>
          <p:cNvPr id="5" name="Text 3"/>
          <p:cNvSpPr/>
          <p:nvPr/>
        </p:nvSpPr>
        <p:spPr>
          <a:xfrm>
            <a:off x="731520" y="3200400"/>
            <a:ext cx="6400800" cy="1280160"/>
          </a:xfrm>
          <a:prstGeom prst="rect">
            <a:avLst/>
          </a:prstGeom>
          <a:noFill/>
          <a:ln/>
        </p:spPr>
        <p:txBody>
          <a:bodyPr wrap="square" rtlCol="0" anchor="ctr"/>
          <a:lstStyle/>
          <a:p>
            <a:pPr marL="0" indent="0">
              <a:lnSpc>
                <a:spcPct val="150000"/>
              </a:lnSpc>
              <a:buNone/>
            </a:pPr>
            <a:r>
              <a:rPr lang="en-US" sz="1300" dirty="0">
                <a:solidFill>
                  <a:srgbClr val="6B6358"/>
                </a:solidFill>
                <a:latin typeface="Calibri" pitchFamily="34" charset="0"/>
                <a:ea typeface="Calibri" pitchFamily="34" charset="-122"/>
                <a:cs typeface="Calibri" pitchFamily="34" charset="-120"/>
              </a:rPr>
              <a:t>A 35-member coalition convened through an MOU among water, agriculture, wildlife, and conservation partners. Co-founded by NCWA, California Trout, Ducks Unlimited, and the California Rice Commission. SWC-funded researchers (Connon, Cordoleani, Jeffres) contribute to the coalition’s science portfolio.</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1A6E8A"/>
                </a:solidFill>
                <a:latin typeface="Consolas" pitchFamily="34" charset="0"/>
                <a:ea typeface="Consolas" pitchFamily="34" charset="-122"/>
                <a:cs typeface="Consolas" pitchFamily="34" charset="-120"/>
              </a:rPr>
              <a:t>FLOODPLAIN FORWARD</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Comms strengths: What the coalition does well</a:t>
            </a:r>
            <a:endParaRPr lang="en-US" sz="2200" dirty="0"/>
          </a:p>
        </p:txBody>
      </p:sp>
      <p:sp>
        <p:nvSpPr>
          <p:cNvPr id="5" name="Text 3"/>
          <p:cNvSpPr/>
          <p:nvPr/>
        </p:nvSpPr>
        <p:spPr>
          <a:xfrm>
            <a:off x="548640" y="1417320"/>
            <a:ext cx="8046720" cy="2286000"/>
          </a:xfrm>
          <a:prstGeom prst="rect">
            <a:avLst/>
          </a:prstGeom>
          <a:noFill/>
          <a:ln/>
        </p:spPr>
        <p:txBody>
          <a:bodyPr wrap="square" rtlCol="0" anchor="t"/>
          <a:lstStyle/>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NCWA operates a multi-platform communications operation that SWC currently lacks. Active accounts on X (@NorCAWater), Facebook, YouTube, LinkedIn, and Instagram. The norcalwater.org website features a dedicated Storytelling section with infographics, a Water Leaders section, weekly blog posts (April 2026 cadence confirmed), a podcast, and regular federal updates. The Floodplain Forward page is values-first — bipartisan quotes from federal leaders (Governor Newsom, former Congressman LaMalfa, Congressman Garamendi, Congressman Thompson), content organized around four restoration actions. The coalition logo wall shows all 35 members.</a:t>
            </a:r>
            <a:endParaRPr lang="en-US" sz="1300" dirty="0"/>
          </a:p>
        </p:txBody>
      </p:sp>
      <p:sp>
        <p:nvSpPr>
          <p:cNvPr id="6" name="Shape 4"/>
          <p:cNvSpPr/>
          <p:nvPr/>
        </p:nvSpPr>
        <p:spPr>
          <a:xfrm>
            <a:off x="548640" y="3886200"/>
            <a:ext cx="1234440" cy="256032"/>
          </a:xfrm>
          <a:prstGeom prst="roundRect">
            <a:avLst>
              <a:gd name="adj" fmla="val 50000"/>
            </a:avLst>
          </a:prstGeom>
          <a:solidFill>
            <a:srgbClr val="EDF5EF"/>
          </a:solidFill>
          <a:ln/>
        </p:spPr>
        <p:txBody>
          <a:bodyPr/>
          <a:lstStyle/>
          <a:p>
            <a:endParaRPr lang="en-US"/>
          </a:p>
        </p:txBody>
      </p:sp>
      <p:sp>
        <p:nvSpPr>
          <p:cNvPr id="7" name="Text 5"/>
          <p:cNvSpPr/>
          <p:nvPr/>
        </p:nvSpPr>
        <p:spPr>
          <a:xfrm>
            <a:off x="548640" y="3886200"/>
            <a:ext cx="1234440" cy="256032"/>
          </a:xfrm>
          <a:prstGeom prst="rect">
            <a:avLst/>
          </a:prstGeom>
          <a:noFill/>
          <a:ln/>
        </p:spPr>
        <p:txBody>
          <a:bodyPr wrap="square" rtlCol="0" anchor="ctr"/>
          <a:lstStyle/>
          <a:p>
            <a:pPr marL="0" indent="0" algn="ctr">
              <a:buNone/>
            </a:pPr>
            <a:r>
              <a:rPr lang="en-US" sz="900" b="1" dirty="0">
                <a:solidFill>
                  <a:srgbClr val="2D7A3E"/>
                </a:solidFill>
                <a:latin typeface="Calibri" pitchFamily="34" charset="0"/>
                <a:ea typeface="Calibri" pitchFamily="34" charset="-122"/>
                <a:cs typeface="Calibri" pitchFamily="34" charset="-120"/>
              </a:rPr>
              <a:t>Multi-platform</a:t>
            </a:r>
            <a:endParaRPr lang="en-US" sz="900" dirty="0"/>
          </a:p>
        </p:txBody>
      </p:sp>
      <p:sp>
        <p:nvSpPr>
          <p:cNvPr id="8" name="Shape 6"/>
          <p:cNvSpPr/>
          <p:nvPr/>
        </p:nvSpPr>
        <p:spPr>
          <a:xfrm>
            <a:off x="1892808" y="3886200"/>
            <a:ext cx="1714500" cy="256032"/>
          </a:xfrm>
          <a:prstGeom prst="roundRect">
            <a:avLst>
              <a:gd name="adj" fmla="val 50000"/>
            </a:avLst>
          </a:prstGeom>
          <a:solidFill>
            <a:srgbClr val="EDF2F9"/>
          </a:solidFill>
          <a:ln/>
        </p:spPr>
        <p:txBody>
          <a:bodyPr/>
          <a:lstStyle/>
          <a:p>
            <a:endParaRPr lang="en-US"/>
          </a:p>
        </p:txBody>
      </p:sp>
      <p:sp>
        <p:nvSpPr>
          <p:cNvPr id="9" name="Text 7"/>
          <p:cNvSpPr/>
          <p:nvPr/>
        </p:nvSpPr>
        <p:spPr>
          <a:xfrm>
            <a:off x="1892808" y="3886200"/>
            <a:ext cx="1714500" cy="256032"/>
          </a:xfrm>
          <a:prstGeom prst="rect">
            <a:avLst/>
          </a:prstGeom>
          <a:noFill/>
          <a:ln/>
        </p:spPr>
        <p:txBody>
          <a:bodyPr wrap="square" rtlCol="0" anchor="ctr"/>
          <a:lstStyle/>
          <a:p>
            <a:pPr marL="0" indent="0" algn="ctr">
              <a:buNone/>
            </a:pPr>
            <a:r>
              <a:rPr lang="en-US" sz="900" b="1" dirty="0">
                <a:solidFill>
                  <a:srgbClr val="2B5EA7"/>
                </a:solidFill>
                <a:latin typeface="Calibri" pitchFamily="34" charset="0"/>
                <a:ea typeface="Calibri" pitchFamily="34" charset="-122"/>
                <a:cs typeface="Calibri" pitchFamily="34" charset="-120"/>
              </a:rPr>
              <a:t>Weekly blog + podcast</a:t>
            </a:r>
            <a:endParaRPr lang="en-US" sz="900" dirty="0"/>
          </a:p>
        </p:txBody>
      </p:sp>
      <p:sp>
        <p:nvSpPr>
          <p:cNvPr id="10" name="Shape 8"/>
          <p:cNvSpPr/>
          <p:nvPr/>
        </p:nvSpPr>
        <p:spPr>
          <a:xfrm>
            <a:off x="3717036" y="3886200"/>
            <a:ext cx="1097280" cy="256032"/>
          </a:xfrm>
          <a:prstGeom prst="roundRect">
            <a:avLst>
              <a:gd name="adj" fmla="val 50000"/>
            </a:avLst>
          </a:prstGeom>
          <a:solidFill>
            <a:srgbClr val="EAF3F7"/>
          </a:solidFill>
          <a:ln/>
        </p:spPr>
        <p:txBody>
          <a:bodyPr/>
          <a:lstStyle/>
          <a:p>
            <a:endParaRPr lang="en-US"/>
          </a:p>
        </p:txBody>
      </p:sp>
      <p:sp>
        <p:nvSpPr>
          <p:cNvPr id="11" name="Text 9"/>
          <p:cNvSpPr/>
          <p:nvPr/>
        </p:nvSpPr>
        <p:spPr>
          <a:xfrm>
            <a:off x="3717036" y="3886200"/>
            <a:ext cx="1097280" cy="256032"/>
          </a:xfrm>
          <a:prstGeom prst="rect">
            <a:avLst/>
          </a:prstGeom>
          <a:noFill/>
          <a:ln/>
        </p:spPr>
        <p:txBody>
          <a:bodyPr wrap="square" rtlCol="0" anchor="ctr"/>
          <a:lstStyle/>
          <a:p>
            <a:pPr marL="0" indent="0" algn="ctr">
              <a:buNone/>
            </a:pPr>
            <a:r>
              <a:rPr lang="en-US" sz="900" b="1" dirty="0">
                <a:solidFill>
                  <a:srgbClr val="1A6E8A"/>
                </a:solidFill>
                <a:latin typeface="Calibri" pitchFamily="34" charset="0"/>
                <a:ea typeface="Calibri" pitchFamily="34" charset="-122"/>
                <a:cs typeface="Calibri" pitchFamily="34" charset="-120"/>
              </a:rPr>
              <a:t>Values-first</a:t>
            </a:r>
            <a:endParaRPr lang="en-US" sz="900" dirty="0"/>
          </a:p>
        </p:txBody>
      </p:sp>
      <p:sp>
        <p:nvSpPr>
          <p:cNvPr id="12" name="Text 10"/>
          <p:cNvSpPr/>
          <p:nvPr/>
        </p:nvSpPr>
        <p:spPr>
          <a:xfrm>
            <a:off x="548640" y="42519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NCWA proves that a coalition-based organization in the California water policy community can build a real content operation</a:t>
            </a:r>
            <a:endParaRPr lang="en-US" sz="1100" dirty="0"/>
          </a:p>
        </p:txBody>
      </p:sp>
      <p:sp>
        <p:nvSpPr>
          <p:cNvPr id="13" name="Text 11"/>
          <p:cNvSpPr/>
          <p:nvPr/>
        </p:nvSpPr>
        <p:spPr>
          <a:xfrm>
            <a:off x="548640" y="4617720"/>
            <a:ext cx="8046720" cy="228600"/>
          </a:xfrm>
          <a:prstGeom prst="rect">
            <a:avLst/>
          </a:prstGeom>
          <a:noFill/>
          <a:ln/>
        </p:spPr>
        <p:txBody>
          <a:bodyPr wrap="square" rtlCol="0" anchor="ctr"/>
          <a:lstStyle/>
          <a:p>
            <a:pPr marL="0" indent="0">
              <a:buNone/>
            </a:pPr>
            <a:r>
              <a:rPr lang="en-US" sz="800" dirty="0">
                <a:solidFill>
                  <a:srgbClr val="B8B0A3"/>
                </a:solidFill>
                <a:latin typeface="Consolas" pitchFamily="34" charset="0"/>
                <a:ea typeface="Consolas" pitchFamily="34" charset="-122"/>
                <a:cs typeface="Consolas" pitchFamily="34" charset="-120"/>
              </a:rPr>
              <a:t>Source: norcalwater.org homepage nav + social links audit April 2026</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1A6E8A"/>
                </a:solidFill>
                <a:latin typeface="Consolas" pitchFamily="34" charset="0"/>
                <a:ea typeface="Consolas" pitchFamily="34" charset="-122"/>
                <a:cs typeface="Consolas" pitchFamily="34" charset="-120"/>
              </a:rPr>
              <a:t>FLOODPLAIN FORWARD</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Comms gaps: Where they fall short</a:t>
            </a:r>
            <a:endParaRPr lang="en-US" sz="2200" dirty="0"/>
          </a:p>
        </p:txBody>
      </p:sp>
      <p:sp>
        <p:nvSpPr>
          <p:cNvPr id="5" name="Text 3"/>
          <p:cNvSpPr/>
          <p:nvPr/>
        </p:nvSpPr>
        <p:spPr>
          <a:xfrm>
            <a:off x="548640" y="1417320"/>
            <a:ext cx="8046720" cy="2286000"/>
          </a:xfrm>
          <a:prstGeom prst="rect">
            <a:avLst/>
          </a:prstGeom>
          <a:noFill/>
          <a:ln/>
        </p:spPr>
        <p:txBody>
          <a:bodyPr wrap="square" rtlCol="0" anchor="t"/>
          <a:lstStyle/>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Despite NCWA’s strong parent brand, </a:t>
            </a:r>
            <a:r>
              <a:rPr lang="en-US" sz="1300" b="1" dirty="0">
                <a:solidFill>
                  <a:srgbClr val="3D3830"/>
                </a:solidFill>
                <a:latin typeface="Calibri" pitchFamily="34" charset="0"/>
                <a:ea typeface="Calibri" pitchFamily="34" charset="-122"/>
                <a:cs typeface="Calibri" pitchFamily="34" charset="-120"/>
              </a:rPr>
              <a:t>the Floodplain Forward Coalition itself has no standalone website</a:t>
            </a:r>
            <a:r>
              <a:rPr lang="en-US" sz="1300" dirty="0">
                <a:solidFill>
                  <a:srgbClr val="3D3830"/>
                </a:solidFill>
                <a:latin typeface="Calibri" pitchFamily="34" charset="0"/>
                <a:ea typeface="Calibri" pitchFamily="34" charset="-122"/>
                <a:cs typeface="Calibri" pitchFamily="34" charset="-120"/>
              </a:rPr>
              <a:t> — it lives as a section within norcalwater.org. No interactive project map showing restoration sites across the Sacramento River Basin. No data dashboard tracking acres reconnected, fish food acre-cycles, or species response. No social handle specific to the coalition. Content appears within NCWA’s broader communications. No email capture specific to the coalition.</a:t>
            </a:r>
            <a:endParaRPr lang="en-US" sz="1300" dirty="0"/>
          </a:p>
        </p:txBody>
      </p:sp>
      <p:sp>
        <p:nvSpPr>
          <p:cNvPr id="6" name="Shape 4"/>
          <p:cNvSpPr/>
          <p:nvPr/>
        </p:nvSpPr>
        <p:spPr>
          <a:xfrm>
            <a:off x="548640" y="3886200"/>
            <a:ext cx="1508760" cy="256032"/>
          </a:xfrm>
          <a:prstGeom prst="roundRect">
            <a:avLst>
              <a:gd name="adj" fmla="val 50000"/>
            </a:avLst>
          </a:prstGeom>
          <a:solidFill>
            <a:srgbClr val="F9EDED"/>
          </a:solidFill>
          <a:ln/>
        </p:spPr>
        <p:txBody>
          <a:bodyPr/>
          <a:lstStyle/>
          <a:p>
            <a:endParaRPr lang="en-US"/>
          </a:p>
        </p:txBody>
      </p:sp>
      <p:sp>
        <p:nvSpPr>
          <p:cNvPr id="7" name="Text 5"/>
          <p:cNvSpPr/>
          <p:nvPr/>
        </p:nvSpPr>
        <p:spPr>
          <a:xfrm>
            <a:off x="548640" y="3886200"/>
            <a:ext cx="150876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No standalone site</a:t>
            </a:r>
            <a:endParaRPr lang="en-US" sz="900" dirty="0"/>
          </a:p>
        </p:txBody>
      </p:sp>
      <p:sp>
        <p:nvSpPr>
          <p:cNvPr id="8" name="Shape 6"/>
          <p:cNvSpPr/>
          <p:nvPr/>
        </p:nvSpPr>
        <p:spPr>
          <a:xfrm>
            <a:off x="2167128" y="3886200"/>
            <a:ext cx="1234440" cy="256032"/>
          </a:xfrm>
          <a:prstGeom prst="roundRect">
            <a:avLst>
              <a:gd name="adj" fmla="val 50000"/>
            </a:avLst>
          </a:prstGeom>
          <a:solidFill>
            <a:srgbClr val="F7F2E8"/>
          </a:solidFill>
          <a:ln/>
        </p:spPr>
        <p:txBody>
          <a:bodyPr/>
          <a:lstStyle/>
          <a:p>
            <a:endParaRPr lang="en-US"/>
          </a:p>
        </p:txBody>
      </p:sp>
      <p:sp>
        <p:nvSpPr>
          <p:cNvPr id="9" name="Text 7"/>
          <p:cNvSpPr/>
          <p:nvPr/>
        </p:nvSpPr>
        <p:spPr>
          <a:xfrm>
            <a:off x="2167128" y="3886200"/>
            <a:ext cx="1234440" cy="256032"/>
          </a:xfrm>
          <a:prstGeom prst="rect">
            <a:avLst/>
          </a:prstGeom>
          <a:noFill/>
          <a:ln/>
        </p:spPr>
        <p:txBody>
          <a:bodyPr wrap="square" rtlCol="0" anchor="ctr"/>
          <a:lstStyle/>
          <a:p>
            <a:pPr marL="0" indent="0" algn="ctr">
              <a:buNone/>
            </a:pPr>
            <a:r>
              <a:rPr lang="en-US" sz="900" b="1" dirty="0">
                <a:solidFill>
                  <a:srgbClr val="A47520"/>
                </a:solidFill>
                <a:latin typeface="Calibri" pitchFamily="34" charset="0"/>
                <a:ea typeface="Calibri" pitchFamily="34" charset="-122"/>
                <a:cs typeface="Calibri" pitchFamily="34" charset="-120"/>
              </a:rPr>
              <a:t>No project map</a:t>
            </a:r>
            <a:endParaRPr lang="en-US" sz="900" dirty="0"/>
          </a:p>
        </p:txBody>
      </p:sp>
      <p:sp>
        <p:nvSpPr>
          <p:cNvPr id="10" name="Shape 8"/>
          <p:cNvSpPr/>
          <p:nvPr/>
        </p:nvSpPr>
        <p:spPr>
          <a:xfrm>
            <a:off x="3511296" y="3886200"/>
            <a:ext cx="1097280" cy="256032"/>
          </a:xfrm>
          <a:prstGeom prst="roundRect">
            <a:avLst>
              <a:gd name="adj" fmla="val 50000"/>
            </a:avLst>
          </a:prstGeom>
          <a:solidFill>
            <a:srgbClr val="F9EDED"/>
          </a:solidFill>
          <a:ln/>
        </p:spPr>
        <p:txBody>
          <a:bodyPr/>
          <a:lstStyle/>
          <a:p>
            <a:endParaRPr lang="en-US"/>
          </a:p>
        </p:txBody>
      </p:sp>
      <p:sp>
        <p:nvSpPr>
          <p:cNvPr id="11" name="Text 9"/>
          <p:cNvSpPr/>
          <p:nvPr/>
        </p:nvSpPr>
        <p:spPr>
          <a:xfrm>
            <a:off x="3511296" y="3886200"/>
            <a:ext cx="109728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No dashboard</a:t>
            </a:r>
            <a:endParaRPr lang="en-US" sz="900" dirty="0"/>
          </a:p>
        </p:txBody>
      </p:sp>
      <p:sp>
        <p:nvSpPr>
          <p:cNvPr id="12" name="Text 10"/>
          <p:cNvSpPr/>
          <p:nvPr/>
        </p:nvSpPr>
        <p:spPr>
          <a:xfrm>
            <a:off x="548640" y="42519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Same structural gaps as SWC — but SWC’s website rebuild can solve these from Day 1</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1A6E8A"/>
                </a:solidFill>
                <a:latin typeface="Consolas" pitchFamily="34" charset="0"/>
                <a:ea typeface="Consolas" pitchFamily="34" charset="-122"/>
                <a:cs typeface="Consolas" pitchFamily="34" charset="-120"/>
              </a:rPr>
              <a:t>FLOODPLAIN FORWARD</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Shared researchers &amp; science</a:t>
            </a:r>
            <a:endParaRPr lang="en-US" sz="2200" dirty="0"/>
          </a:p>
        </p:txBody>
      </p:sp>
      <p:sp>
        <p:nvSpPr>
          <p:cNvPr id="5" name="Text 3"/>
          <p:cNvSpPr/>
          <p:nvPr/>
        </p:nvSpPr>
        <p:spPr>
          <a:xfrm>
            <a:off x="548640" y="1325879"/>
            <a:ext cx="8046720" cy="365760"/>
          </a:xfrm>
          <a:prstGeom prst="rect">
            <a:avLst/>
          </a:prstGeom>
          <a:noFill/>
          <a:ln/>
        </p:spPr>
        <p:txBody>
          <a:bodyPr wrap="square" rtlCol="0" anchor="t"/>
          <a:lstStyle/>
          <a:p>
            <a:pPr marL="0" indent="0">
              <a:lnSpc>
                <a:spcPct val="155000"/>
              </a:lnSpc>
              <a:buNone/>
            </a:pPr>
            <a:r>
              <a:rPr lang="en-US" sz="1300" b="1" dirty="0">
                <a:solidFill>
                  <a:srgbClr val="3D3830"/>
                </a:solidFill>
                <a:latin typeface="Calibri" pitchFamily="34" charset="0"/>
                <a:ea typeface="Calibri" pitchFamily="34" charset="-122"/>
                <a:cs typeface="Calibri" pitchFamily="34" charset="-120"/>
              </a:rPr>
              <a:t>This is the critical SWC connection</a:t>
            </a:r>
            <a:r>
              <a:rPr lang="en-US" sz="1300" dirty="0">
                <a:solidFill>
                  <a:srgbClr val="3D3830"/>
                </a:solidFill>
                <a:latin typeface="Calibri" pitchFamily="34" charset="0"/>
                <a:ea typeface="Calibri" pitchFamily="34" charset="-122"/>
                <a:cs typeface="Calibri" pitchFamily="34" charset="-120"/>
              </a:rPr>
              <a:t>. </a:t>
            </a:r>
            <a:endParaRPr lang="en-US" sz="1300" dirty="0"/>
          </a:p>
        </p:txBody>
      </p:sp>
      <p:sp>
        <p:nvSpPr>
          <p:cNvPr id="10" name="Text 8"/>
          <p:cNvSpPr/>
          <p:nvPr/>
        </p:nvSpPr>
        <p:spPr>
          <a:xfrm>
            <a:off x="548640" y="42519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SWC funds the science. The coalition gets the narrative credit. The External Affairs Manager closes that gap.</a:t>
            </a:r>
            <a:endParaRPr lang="en-US" sz="1100" dirty="0"/>
          </a:p>
        </p:txBody>
      </p:sp>
      <p:sp>
        <p:nvSpPr>
          <p:cNvPr id="11" name="Text 9"/>
          <p:cNvSpPr/>
          <p:nvPr/>
        </p:nvSpPr>
        <p:spPr>
          <a:xfrm>
            <a:off x="548640" y="4617720"/>
            <a:ext cx="8046720" cy="228600"/>
          </a:xfrm>
          <a:prstGeom prst="rect">
            <a:avLst/>
          </a:prstGeom>
          <a:noFill/>
          <a:ln/>
        </p:spPr>
        <p:txBody>
          <a:bodyPr wrap="square" rtlCol="0" anchor="ctr"/>
          <a:lstStyle/>
          <a:p>
            <a:pPr marL="0" indent="0">
              <a:buNone/>
            </a:pPr>
            <a:r>
              <a:rPr lang="en-US" sz="800" dirty="0">
                <a:solidFill>
                  <a:srgbClr val="B8B0A3"/>
                </a:solidFill>
                <a:latin typeface="Consolas" pitchFamily="34" charset="0"/>
                <a:ea typeface="Consolas" pitchFamily="34" charset="-122"/>
                <a:cs typeface="Consolas" pitchFamily="34" charset="-120"/>
              </a:rPr>
              <a:t>Source: SWC 2024-25 Science Report; UC Davis CWS faculty pages</a:t>
            </a:r>
            <a:endParaRPr lang="en-US" sz="800" dirty="0"/>
          </a:p>
        </p:txBody>
      </p:sp>
      <p:sp>
        <p:nvSpPr>
          <p:cNvPr id="13" name="TextBox 12">
            <a:extLst>
              <a:ext uri="{FF2B5EF4-FFF2-40B4-BE49-F238E27FC236}">
                <a16:creationId xmlns:a16="http://schemas.microsoft.com/office/drawing/2014/main" id="{71D8ADCE-7B9F-0291-0BED-FDAC41854CDC}"/>
              </a:ext>
            </a:extLst>
          </p:cNvPr>
          <p:cNvSpPr txBox="1"/>
          <p:nvPr/>
        </p:nvSpPr>
        <p:spPr>
          <a:xfrm>
            <a:off x="548641" y="1847412"/>
            <a:ext cx="8046719" cy="1384995"/>
          </a:xfrm>
          <a:prstGeom prst="rect">
            <a:avLst/>
          </a:prstGeom>
          <a:noFill/>
        </p:spPr>
        <p:txBody>
          <a:bodyPr wrap="square">
            <a:spAutoFit/>
          </a:bodyPr>
          <a:lstStyle/>
          <a:p>
            <a:r>
              <a:rPr lang="en-US" sz="1400" dirty="0"/>
              <a:t>Carson Jeffres (UC Davis Center for Watershed Sciences) is a core Floodplain Forward researcher AND an SWC-funded scientist. Flora Cordoleani's otolith research on spring-run salmon life histories in the Central Valley — directly funded by SWC — complements the floodplain science the coalition produces. The Connon lab studies pesticide impacts on Delta species — research that informs SWC's science portfolio and the Science Response Matrix. Peter Moyle (UC Davis emeritus) is one of the intellectual architects of the floodplain science that SWC's own studies build upon.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1A6E8A"/>
                </a:solidFill>
                <a:latin typeface="Consolas" pitchFamily="34" charset="0"/>
                <a:ea typeface="Consolas" pitchFamily="34" charset="-122"/>
                <a:cs typeface="Consolas" pitchFamily="34" charset="-120"/>
              </a:rPr>
              <a:t>FLOODPLAIN FORWARD</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45720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What SWC should take from this model</a:t>
            </a:r>
            <a:endParaRPr lang="en-US" sz="2200" dirty="0"/>
          </a:p>
        </p:txBody>
      </p:sp>
      <p:sp>
        <p:nvSpPr>
          <p:cNvPr id="5" name="Text 3"/>
          <p:cNvSpPr/>
          <p:nvPr/>
        </p:nvSpPr>
        <p:spPr>
          <a:xfrm>
            <a:off x="548640" y="1371600"/>
            <a:ext cx="8046720" cy="548640"/>
          </a:xfrm>
          <a:prstGeom prst="rect">
            <a:avLst/>
          </a:prstGeom>
          <a:noFill/>
          <a:ln/>
        </p:spPr>
        <p:txBody>
          <a:bodyPr wrap="square" rtlCol="0" anchor="t"/>
          <a:lstStyle/>
          <a:p>
            <a:pPr marL="0" indent="0">
              <a:lnSpc>
                <a:spcPct val="130000"/>
              </a:lnSpc>
              <a:buNone/>
            </a:pPr>
            <a:r>
              <a:rPr lang="en-US" sz="1300" b="1" dirty="0">
                <a:solidFill>
                  <a:srgbClr val="1A1714"/>
                </a:solidFill>
                <a:latin typeface="Calibri" pitchFamily="34" charset="0"/>
                <a:ea typeface="Calibri" pitchFamily="34" charset="-122"/>
                <a:cs typeface="Calibri" pitchFamily="34" charset="-120"/>
              </a:rPr>
              <a:t>1. Tell science like a story</a:t>
            </a:r>
            <a:r>
              <a:rPr lang="en-US" sz="1300" dirty="0">
                <a:solidFill>
                  <a:srgbClr val="6B6358"/>
                </a:solidFill>
                <a:latin typeface="Calibri" pitchFamily="34" charset="0"/>
                <a:ea typeface="Calibri" pitchFamily="34" charset="-122"/>
                <a:cs typeface="Calibri" pitchFamily="34" charset="-120"/>
              </a:rPr>
              <a:t> — the coalition translates complex research into plain language so anyone can understand and act upon.</a:t>
            </a:r>
            <a:endParaRPr lang="en-US" sz="1300" dirty="0"/>
          </a:p>
        </p:txBody>
      </p:sp>
      <p:sp>
        <p:nvSpPr>
          <p:cNvPr id="6" name="Text 4"/>
          <p:cNvSpPr/>
          <p:nvPr/>
        </p:nvSpPr>
        <p:spPr>
          <a:xfrm>
            <a:off x="548640" y="1965960"/>
            <a:ext cx="8046720" cy="548640"/>
          </a:xfrm>
          <a:prstGeom prst="rect">
            <a:avLst/>
          </a:prstGeom>
          <a:noFill/>
          <a:ln/>
        </p:spPr>
        <p:txBody>
          <a:bodyPr wrap="square" rtlCol="0" anchor="t"/>
          <a:lstStyle/>
          <a:p>
            <a:pPr marL="0" indent="0">
              <a:lnSpc>
                <a:spcPct val="130000"/>
              </a:lnSpc>
              <a:buNone/>
            </a:pPr>
            <a:r>
              <a:rPr lang="en-US" sz="1300" b="1" dirty="0">
                <a:solidFill>
                  <a:srgbClr val="1A1714"/>
                </a:solidFill>
                <a:latin typeface="Calibri" pitchFamily="34" charset="0"/>
                <a:ea typeface="Calibri" pitchFamily="34" charset="-122"/>
                <a:cs typeface="Calibri" pitchFamily="34" charset="-120"/>
              </a:rPr>
              <a:t>2. Name your leaders</a:t>
            </a:r>
            <a:r>
              <a:rPr lang="en-US" sz="1300" dirty="0">
                <a:solidFill>
                  <a:srgbClr val="6B6358"/>
                </a:solidFill>
                <a:latin typeface="Calibri" pitchFamily="34" charset="0"/>
                <a:ea typeface="Calibri" pitchFamily="34" charset="-122"/>
                <a:cs typeface="Calibri" pitchFamily="34" charset="-120"/>
              </a:rPr>
              <a:t> — Jennifer Pierre, SWC scientists, David Guy, federal officials, and coalition partners are quoted by name, lending personal credibility to institutional positions</a:t>
            </a:r>
            <a:endParaRPr lang="en-US" sz="1300" dirty="0"/>
          </a:p>
        </p:txBody>
      </p:sp>
      <p:sp>
        <p:nvSpPr>
          <p:cNvPr id="7" name="Text 5"/>
          <p:cNvSpPr/>
          <p:nvPr/>
        </p:nvSpPr>
        <p:spPr>
          <a:xfrm>
            <a:off x="548640" y="2560320"/>
            <a:ext cx="8046720" cy="548640"/>
          </a:xfrm>
          <a:prstGeom prst="rect">
            <a:avLst/>
          </a:prstGeom>
          <a:noFill/>
          <a:ln/>
        </p:spPr>
        <p:txBody>
          <a:bodyPr wrap="square" rtlCol="0" anchor="t"/>
          <a:lstStyle/>
          <a:p>
            <a:pPr marL="0" indent="0">
              <a:lnSpc>
                <a:spcPct val="130000"/>
              </a:lnSpc>
              <a:buNone/>
            </a:pPr>
            <a:r>
              <a:rPr lang="en-US" sz="1300" b="1" dirty="0">
                <a:solidFill>
                  <a:srgbClr val="1A1714"/>
                </a:solidFill>
                <a:latin typeface="Calibri" pitchFamily="34" charset="0"/>
                <a:ea typeface="Calibri" pitchFamily="34" charset="-122"/>
                <a:cs typeface="Calibri" pitchFamily="34" charset="-120"/>
              </a:rPr>
              <a:t>3. Show the coalition, don’t describe it</a:t>
            </a:r>
            <a:r>
              <a:rPr lang="en-US" sz="1300" dirty="0">
                <a:solidFill>
                  <a:srgbClr val="6B6358"/>
                </a:solidFill>
                <a:latin typeface="Calibri" pitchFamily="34" charset="0"/>
                <a:ea typeface="Calibri" pitchFamily="34" charset="-122"/>
                <a:cs typeface="Calibri" pitchFamily="34" charset="-120"/>
              </a:rPr>
              <a:t> — 35 member logos on the page communicate legitimacy faster than any paragraph</a:t>
            </a:r>
            <a:endParaRPr lang="en-US" sz="1300" dirty="0"/>
          </a:p>
        </p:txBody>
      </p:sp>
      <p:sp>
        <p:nvSpPr>
          <p:cNvPr id="8" name="Text 6"/>
          <p:cNvSpPr/>
          <p:nvPr/>
        </p:nvSpPr>
        <p:spPr>
          <a:xfrm>
            <a:off x="548640" y="3154680"/>
            <a:ext cx="8046720" cy="548640"/>
          </a:xfrm>
          <a:prstGeom prst="rect">
            <a:avLst/>
          </a:prstGeom>
          <a:noFill/>
          <a:ln/>
        </p:spPr>
        <p:txBody>
          <a:bodyPr wrap="square" rtlCol="0" anchor="t"/>
          <a:lstStyle/>
          <a:p>
            <a:pPr marL="0" indent="0">
              <a:lnSpc>
                <a:spcPct val="130000"/>
              </a:lnSpc>
              <a:buNone/>
            </a:pPr>
            <a:r>
              <a:rPr lang="en-US" sz="1300" b="1" dirty="0">
                <a:solidFill>
                  <a:srgbClr val="1A1714"/>
                </a:solidFill>
                <a:latin typeface="Calibri" pitchFamily="34" charset="0"/>
                <a:ea typeface="Calibri" pitchFamily="34" charset="-122"/>
                <a:cs typeface="Calibri" pitchFamily="34" charset="-120"/>
              </a:rPr>
              <a:t>4. Move from study to story in days or weeks, not months</a:t>
            </a:r>
            <a:r>
              <a:rPr lang="en-US" sz="1300" dirty="0">
                <a:solidFill>
                  <a:srgbClr val="6B6358"/>
                </a:solidFill>
                <a:latin typeface="Calibri" pitchFamily="34" charset="0"/>
                <a:ea typeface="Calibri" pitchFamily="34" charset="-122"/>
                <a:cs typeface="Calibri" pitchFamily="34" charset="-120"/>
              </a:rPr>
              <a:t> — research becomes blog posts, videos, and policy moments while findings are still relevant</a:t>
            </a:r>
            <a:endParaRPr lang="en-US" sz="1300" dirty="0"/>
          </a:p>
        </p:txBody>
      </p:sp>
      <p:sp>
        <p:nvSpPr>
          <p:cNvPr id="9" name="Text 7"/>
          <p:cNvSpPr/>
          <p:nvPr/>
        </p:nvSpPr>
        <p:spPr>
          <a:xfrm>
            <a:off x="548640" y="3749040"/>
            <a:ext cx="8046720" cy="548640"/>
          </a:xfrm>
          <a:prstGeom prst="rect">
            <a:avLst/>
          </a:prstGeom>
          <a:noFill/>
          <a:ln/>
        </p:spPr>
        <p:txBody>
          <a:bodyPr wrap="square" rtlCol="0" anchor="t"/>
          <a:lstStyle/>
          <a:p>
            <a:pPr marL="0" indent="0">
              <a:lnSpc>
                <a:spcPct val="130000"/>
              </a:lnSpc>
              <a:buNone/>
            </a:pPr>
            <a:r>
              <a:rPr lang="en-US" sz="1300" b="1" dirty="0">
                <a:solidFill>
                  <a:srgbClr val="1A1714"/>
                </a:solidFill>
                <a:latin typeface="Calibri" pitchFamily="34" charset="0"/>
                <a:ea typeface="Calibri" pitchFamily="34" charset="-122"/>
                <a:cs typeface="Calibri" pitchFamily="34" charset="-120"/>
              </a:rPr>
              <a:t>5. Make it bipartisan</a:t>
            </a:r>
            <a:r>
              <a:rPr lang="en-US" sz="1300" dirty="0">
                <a:solidFill>
                  <a:srgbClr val="6B6358"/>
                </a:solidFill>
                <a:latin typeface="Calibri" pitchFamily="34" charset="0"/>
                <a:ea typeface="Calibri" pitchFamily="34" charset="-122"/>
                <a:cs typeface="Calibri" pitchFamily="34" charset="-120"/>
              </a:rPr>
              <a:t> — endorsements from both parties appear on the same page, removing the political excuse not to act</a:t>
            </a:r>
            <a:endParaRPr lang="en-US" sz="1300" dirty="0"/>
          </a:p>
        </p:txBody>
      </p:sp>
      <p:sp>
        <p:nvSpPr>
          <p:cNvPr id="10" name="Text 8"/>
          <p:cNvSpPr/>
          <p:nvPr/>
        </p:nvSpPr>
        <p:spPr>
          <a:xfrm>
            <a:off x="548640" y="4389120"/>
            <a:ext cx="8046720" cy="36576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The Floodplain Forward Coalition is SWC’s proof of concept</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7">
    <p:bg>
      <p:bgPr>
        <a:solidFill>
          <a:srgbClr val="F0EDE8"/>
        </a:solidFill>
        <a:effectLst/>
      </p:bgPr>
    </p:bg>
    <p:spTree>
      <p:nvGrpSpPr>
        <p:cNvPr id="1" name=""/>
        <p:cNvGrpSpPr/>
        <p:nvPr/>
      </p:nvGrpSpPr>
      <p:grpSpPr>
        <a:xfrm>
          <a:off x="0" y="0"/>
          <a:ext cx="0" cy="0"/>
          <a:chOff x="0" y="0"/>
          <a:chExt cx="0" cy="0"/>
        </a:xfrm>
      </p:grpSpPr>
      <p:sp>
        <p:nvSpPr>
          <p:cNvPr id="2" name="Text 0"/>
          <p:cNvSpPr/>
          <p:nvPr/>
        </p:nvSpPr>
        <p:spPr>
          <a:xfrm>
            <a:off x="731520" y="1280160"/>
            <a:ext cx="7680960" cy="365760"/>
          </a:xfrm>
          <a:prstGeom prst="rect">
            <a:avLst/>
          </a:prstGeom>
          <a:noFill/>
          <a:ln/>
        </p:spPr>
        <p:txBody>
          <a:bodyPr wrap="square" rtlCol="0" anchor="ctr"/>
          <a:lstStyle/>
          <a:p>
            <a:pPr marL="0" indent="0">
              <a:buNone/>
            </a:pPr>
            <a:r>
              <a:rPr lang="en-US" sz="1000" kern="0" spc="400" dirty="0">
                <a:solidFill>
                  <a:srgbClr val="5B4FA0"/>
                </a:solidFill>
                <a:latin typeface="Consolas" pitchFamily="34" charset="0"/>
                <a:ea typeface="Consolas" pitchFamily="34" charset="-122"/>
                <a:cs typeface="Consolas" pitchFamily="34" charset="-120"/>
              </a:rPr>
              <a:t>DIGITAL TRANSFORMATION ARCHITECTURE</a:t>
            </a:r>
            <a:endParaRPr lang="en-US" sz="1000" dirty="0"/>
          </a:p>
        </p:txBody>
      </p:sp>
      <p:sp>
        <p:nvSpPr>
          <p:cNvPr id="3" name="Shape 1"/>
          <p:cNvSpPr/>
          <p:nvPr/>
        </p:nvSpPr>
        <p:spPr>
          <a:xfrm>
            <a:off x="731520" y="1691640"/>
            <a:ext cx="1097280" cy="0"/>
          </a:xfrm>
          <a:prstGeom prst="line">
            <a:avLst/>
          </a:prstGeom>
          <a:noFill/>
          <a:ln w="19050">
            <a:solidFill>
              <a:srgbClr val="5B4FA0"/>
            </a:solidFill>
            <a:prstDash val="solid"/>
          </a:ln>
        </p:spPr>
        <p:txBody>
          <a:bodyPr/>
          <a:lstStyle/>
          <a:p>
            <a:endParaRPr lang="en-US"/>
          </a:p>
        </p:txBody>
      </p:sp>
      <p:sp>
        <p:nvSpPr>
          <p:cNvPr id="4" name="Text 2"/>
          <p:cNvSpPr/>
          <p:nvPr/>
        </p:nvSpPr>
        <p:spPr>
          <a:xfrm>
            <a:off x="731520" y="1828800"/>
            <a:ext cx="7680960" cy="1280160"/>
          </a:xfrm>
          <a:prstGeom prst="rect">
            <a:avLst/>
          </a:prstGeom>
          <a:noFill/>
          <a:ln/>
        </p:spPr>
        <p:txBody>
          <a:bodyPr wrap="square" rtlCol="0" anchor="ctr"/>
          <a:lstStyle/>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Eight interconnected systems —</a:t>
            </a:r>
            <a:endParaRPr lang="en-US" sz="3200" dirty="0"/>
          </a:p>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one communications operation</a:t>
            </a:r>
            <a:endParaRPr lang="en-US" sz="3200" dirty="0"/>
          </a:p>
        </p:txBody>
      </p:sp>
      <p:sp>
        <p:nvSpPr>
          <p:cNvPr id="6" name="Text 3">
            <a:extLst>
              <a:ext uri="{FF2B5EF4-FFF2-40B4-BE49-F238E27FC236}">
                <a16:creationId xmlns:a16="http://schemas.microsoft.com/office/drawing/2014/main" id="{BA0B227F-838C-8694-ED8B-D8BF417A2C21}"/>
              </a:ext>
            </a:extLst>
          </p:cNvPr>
          <p:cNvSpPr/>
          <p:nvPr/>
        </p:nvSpPr>
        <p:spPr>
          <a:xfrm>
            <a:off x="731520" y="3108960"/>
            <a:ext cx="6400800" cy="1280160"/>
          </a:xfrm>
          <a:prstGeom prst="rect">
            <a:avLst/>
          </a:prstGeom>
          <a:noFill/>
          <a:ln/>
        </p:spPr>
        <p:txBody>
          <a:bodyPr wrap="square" rtlCol="0" anchor="ctr"/>
          <a:lstStyle/>
          <a:p>
            <a:pPr marL="0" indent="0">
              <a:lnSpc>
                <a:spcPct val="150000"/>
              </a:lnSpc>
              <a:buNone/>
            </a:pPr>
            <a:r>
              <a:rPr lang="en-US" sz="1300" dirty="0">
                <a:solidFill>
                  <a:srgbClr val="6B6358"/>
                </a:solidFill>
                <a:latin typeface="Calibri" pitchFamily="34" charset="0"/>
                <a:ea typeface="Calibri" pitchFamily="34" charset="-122"/>
                <a:cs typeface="Calibri" pitchFamily="34" charset="-120"/>
              </a:rPr>
              <a:t>Your External Affairs Manager will need to solve for two macro problems: SWC’s inability to communicate the value of its science investment and coalition work to policymakers, regulators, and the public today — and designing the infrastructure required to demonstrate program results across eight years of HRL implementation, including annual reporting, triennial assessments, and the year-eight decision by the Water Board.</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DIGITAL TRANSFORMATION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1. The communications gap</a:t>
            </a:r>
            <a:endParaRPr lang="en-US" sz="2200" dirty="0"/>
          </a:p>
        </p:txBody>
      </p:sp>
      <p:sp>
        <p:nvSpPr>
          <p:cNvPr id="5" name="Text 3"/>
          <p:cNvSpPr/>
          <p:nvPr/>
        </p:nvSpPr>
        <p:spPr>
          <a:xfrm>
            <a:off x="548640" y="1417320"/>
            <a:ext cx="8046720" cy="2286000"/>
          </a:xfrm>
          <a:prstGeom prst="rect">
            <a:avLst/>
          </a:prstGeom>
          <a:noFill/>
          <a:ln/>
        </p:spPr>
        <p:txBody>
          <a:bodyPr wrap="square" rtlCol="0" anchor="t"/>
          <a:lstStyle/>
          <a:p>
            <a:pPr marL="0" indent="0">
              <a:lnSpc>
                <a:spcPct val="155000"/>
              </a:lnSpc>
              <a:buNone/>
            </a:pPr>
            <a:r>
              <a:rPr lang="en-US" sz="1400" b="1" dirty="0">
                <a:solidFill>
                  <a:srgbClr val="3D3830"/>
                </a:solidFill>
                <a:latin typeface="Calibri" pitchFamily="34" charset="0"/>
                <a:ea typeface="Calibri" pitchFamily="34" charset="-122"/>
                <a:cs typeface="Calibri" pitchFamily="34" charset="-120"/>
              </a:rPr>
              <a:t>SWC is digitally invisible</a:t>
            </a:r>
            <a:r>
              <a:rPr lang="en-US" sz="1400" dirty="0">
                <a:solidFill>
                  <a:srgbClr val="3D3830"/>
                </a:solidFill>
                <a:latin typeface="Calibri" pitchFamily="34" charset="0"/>
                <a:ea typeface="Calibri" pitchFamily="34" charset="-122"/>
                <a:cs typeface="Calibri" pitchFamily="34" charset="-120"/>
              </a:rPr>
              <a:t>. </a:t>
            </a:r>
          </a:p>
        </p:txBody>
      </p:sp>
      <p:sp>
        <p:nvSpPr>
          <p:cNvPr id="6" name="Shape 4"/>
          <p:cNvSpPr/>
          <p:nvPr/>
        </p:nvSpPr>
        <p:spPr>
          <a:xfrm>
            <a:off x="548640" y="3886200"/>
            <a:ext cx="1440180" cy="256032"/>
          </a:xfrm>
          <a:prstGeom prst="roundRect">
            <a:avLst>
              <a:gd name="adj" fmla="val 50000"/>
            </a:avLst>
          </a:prstGeom>
          <a:solidFill>
            <a:srgbClr val="F9EDED"/>
          </a:solidFill>
          <a:ln/>
        </p:spPr>
        <p:txBody>
          <a:bodyPr/>
          <a:lstStyle/>
          <a:p>
            <a:endParaRPr lang="en-US"/>
          </a:p>
        </p:txBody>
      </p:sp>
      <p:sp>
        <p:nvSpPr>
          <p:cNvPr id="7" name="Text 5"/>
          <p:cNvSpPr/>
          <p:nvPr/>
        </p:nvSpPr>
        <p:spPr>
          <a:xfrm>
            <a:off x="548640" y="3886200"/>
            <a:ext cx="144018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Awareness deficit</a:t>
            </a:r>
            <a:endParaRPr lang="en-US" sz="900" dirty="0"/>
          </a:p>
        </p:txBody>
      </p:sp>
      <p:sp>
        <p:nvSpPr>
          <p:cNvPr id="8" name="Shape 6"/>
          <p:cNvSpPr/>
          <p:nvPr/>
        </p:nvSpPr>
        <p:spPr>
          <a:xfrm>
            <a:off x="2098548" y="3886200"/>
            <a:ext cx="1371600" cy="256032"/>
          </a:xfrm>
          <a:prstGeom prst="roundRect">
            <a:avLst>
              <a:gd name="adj" fmla="val 50000"/>
            </a:avLst>
          </a:prstGeom>
          <a:solidFill>
            <a:srgbClr val="F7F2E8"/>
          </a:solidFill>
          <a:ln/>
        </p:spPr>
        <p:txBody>
          <a:bodyPr/>
          <a:lstStyle/>
          <a:p>
            <a:endParaRPr lang="en-US"/>
          </a:p>
        </p:txBody>
      </p:sp>
      <p:sp>
        <p:nvSpPr>
          <p:cNvPr id="9" name="Text 7"/>
          <p:cNvSpPr/>
          <p:nvPr/>
        </p:nvSpPr>
        <p:spPr>
          <a:xfrm>
            <a:off x="2098548" y="3886200"/>
            <a:ext cx="1371600" cy="256032"/>
          </a:xfrm>
          <a:prstGeom prst="rect">
            <a:avLst/>
          </a:prstGeom>
          <a:noFill/>
          <a:ln/>
        </p:spPr>
        <p:txBody>
          <a:bodyPr wrap="square" rtlCol="0" anchor="ctr"/>
          <a:lstStyle/>
          <a:p>
            <a:pPr marL="0" indent="0" algn="ctr">
              <a:buNone/>
            </a:pPr>
            <a:r>
              <a:rPr lang="en-US" sz="900" b="1" dirty="0">
                <a:solidFill>
                  <a:srgbClr val="A47520"/>
                </a:solidFill>
                <a:latin typeface="Calibri" pitchFamily="34" charset="0"/>
                <a:ea typeface="Calibri" pitchFamily="34" charset="-122"/>
                <a:cs typeface="Calibri" pitchFamily="34" charset="-120"/>
              </a:rPr>
              <a:t>Science untapped</a:t>
            </a:r>
            <a:endParaRPr lang="en-US" sz="900" dirty="0"/>
          </a:p>
        </p:txBody>
      </p:sp>
      <p:sp>
        <p:nvSpPr>
          <p:cNvPr id="10" name="Text 8"/>
          <p:cNvSpPr/>
          <p:nvPr/>
        </p:nvSpPr>
        <p:spPr>
          <a:xfrm>
            <a:off x="548640" y="42519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Feeds every other section: the gap defines the urgency</a:t>
            </a:r>
            <a:endParaRPr lang="en-US" sz="1100" dirty="0"/>
          </a:p>
        </p:txBody>
      </p:sp>
      <p:sp>
        <p:nvSpPr>
          <p:cNvPr id="12" name="TextBox 11">
            <a:extLst>
              <a:ext uri="{FF2B5EF4-FFF2-40B4-BE49-F238E27FC236}">
                <a16:creationId xmlns:a16="http://schemas.microsoft.com/office/drawing/2014/main" id="{8E605DC7-B593-2761-E2F1-034513F44B9D}"/>
              </a:ext>
            </a:extLst>
          </p:cNvPr>
          <p:cNvSpPr txBox="1"/>
          <p:nvPr/>
        </p:nvSpPr>
        <p:spPr>
          <a:xfrm>
            <a:off x="548640" y="1874520"/>
            <a:ext cx="7907536" cy="2031325"/>
          </a:xfrm>
          <a:prstGeom prst="rect">
            <a:avLst/>
          </a:prstGeom>
          <a:noFill/>
        </p:spPr>
        <p:txBody>
          <a:bodyPr wrap="square">
            <a:spAutoFit/>
          </a:bodyPr>
          <a:lstStyle/>
          <a:p>
            <a:r>
              <a:rPr lang="en-US" sz="1400" dirty="0"/>
              <a:t>SWC has invested more than $16M in cumulative Delta science, maintains the Delta Dashboard, represents 27 member agencies, and has a GM leading at every major policy table. </a:t>
            </a:r>
          </a:p>
          <a:p>
            <a:endParaRPr lang="en-US" sz="1400" dirty="0"/>
          </a:p>
          <a:p>
            <a:r>
              <a:rPr lang="en-US" sz="1400" dirty="0"/>
              <a:t>The opposition operates in spaces SWC does not. </a:t>
            </a:r>
          </a:p>
          <a:p>
            <a:endParaRPr lang="en-US" sz="1400" dirty="0"/>
          </a:p>
          <a:p>
            <a:r>
              <a:rPr lang="en-US" sz="1400" dirty="0"/>
              <a:t>C-WIN's Senior Policy Advisor Max Gomberg — a former SWRCB staffer — publishes detailed policy opposition on Substack that legislative staff and journalists treat as credible because of his regulatory background. NRDC reaches 305K followers on X. Restore the Delta mobilizes communities through social media. SWC posts once a month to 2,800 followers.</a:t>
            </a:r>
            <a:endParaRPr lang="en-US" sz="1400" dirty="0">
              <a:latin typeface="Calibri" panose="020F0502020204030204" pitchFamily="34" charset="0"/>
              <a:cs typeface="Calibri" panose="020F050202020403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DIGITAL TRANSFORMATION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2. Website rebuild</a:t>
            </a:r>
            <a:endParaRPr lang="en-US" sz="2200" dirty="0"/>
          </a:p>
        </p:txBody>
      </p:sp>
      <p:sp>
        <p:nvSpPr>
          <p:cNvPr id="5" name="Text 3"/>
          <p:cNvSpPr/>
          <p:nvPr/>
        </p:nvSpPr>
        <p:spPr>
          <a:xfrm>
            <a:off x="548640" y="1417320"/>
            <a:ext cx="8046720" cy="2286000"/>
          </a:xfrm>
          <a:prstGeom prst="rect">
            <a:avLst/>
          </a:prstGeom>
          <a:noFill/>
          <a:ln/>
        </p:spPr>
        <p:txBody>
          <a:bodyPr wrap="square" rtlCol="0" anchor="t"/>
          <a:lstStyle/>
          <a:p>
            <a:pPr marL="0" indent="0">
              <a:lnSpc>
                <a:spcPct val="155000"/>
              </a:lnSpc>
              <a:buNone/>
            </a:pPr>
            <a:r>
              <a:rPr lang="en-US" sz="1300" b="1" dirty="0">
                <a:solidFill>
                  <a:srgbClr val="3D3830"/>
                </a:solidFill>
                <a:latin typeface="Calibri" pitchFamily="34" charset="0"/>
                <a:ea typeface="Calibri" pitchFamily="34" charset="-122"/>
                <a:cs typeface="Calibri" pitchFamily="34" charset="-120"/>
              </a:rPr>
              <a:t>The foundation for everything. </a:t>
            </a:r>
          </a:p>
          <a:p>
            <a:pPr marL="0" indent="0">
              <a:lnSpc>
                <a:spcPct val="155000"/>
              </a:lnSpc>
              <a:buNone/>
            </a:pPr>
            <a:endParaRPr lang="en-US" sz="1300" dirty="0">
              <a:solidFill>
                <a:srgbClr val="3D3830"/>
              </a:solidFill>
              <a:latin typeface="Calibri" pitchFamily="34" charset="0"/>
              <a:ea typeface="Calibri" pitchFamily="34" charset="-122"/>
              <a:cs typeface="Calibri" pitchFamily="34" charset="-120"/>
            </a:endParaRPr>
          </a:p>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Without it: no UTM tracking (can’t measure what works), no X pixel (can’t retarget visitors), no Science Portal (research stays buried in PDFs), no newsletter capture (every impression is a dead end), no member agency hub (no download tracking). Specifications: WordPress CMS, mobile-responsive, GA4, Science Synthesis Portal integration, embedded YouTube, blog architecture for weekly publishing, issue-organized navigation modeled on healthyriverslandscapes.org, coalition logo wall showing all 27 member agencies.</a:t>
            </a:r>
            <a:endParaRPr lang="en-US" sz="1300" dirty="0"/>
          </a:p>
        </p:txBody>
      </p:sp>
      <p:sp>
        <p:nvSpPr>
          <p:cNvPr id="10" name="Text 8"/>
          <p:cNvSpPr/>
          <p:nvPr/>
        </p:nvSpPr>
        <p:spPr>
          <a:xfrm>
            <a:off x="548640" y="42519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Prerequisite for every other system</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DIGITAL TRANSFORMATION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3. The War Room</a:t>
            </a:r>
            <a:endParaRPr lang="en-US" sz="2200" dirty="0"/>
          </a:p>
        </p:txBody>
      </p:sp>
      <p:sp>
        <p:nvSpPr>
          <p:cNvPr id="5" name="Text 3"/>
          <p:cNvSpPr/>
          <p:nvPr/>
        </p:nvSpPr>
        <p:spPr>
          <a:xfrm>
            <a:off x="467719" y="1834812"/>
            <a:ext cx="8046720" cy="2014807"/>
          </a:xfrm>
          <a:prstGeom prst="rect">
            <a:avLst/>
          </a:prstGeom>
          <a:noFill/>
          <a:ln/>
        </p:spPr>
        <p:txBody>
          <a:bodyPr wrap="square" rtlCol="0" anchor="t"/>
          <a:lstStyle/>
          <a:p>
            <a:pPr marL="285750" indent="-285750">
              <a:lnSpc>
                <a:spcPct val="14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Media Mon</a:t>
            </a:r>
            <a:r>
              <a:rPr lang="en-US" sz="1300" dirty="0">
                <a:solidFill>
                  <a:srgbClr val="3D3830"/>
                </a:solidFill>
                <a:latin typeface="Calibri" pitchFamily="34" charset="0"/>
                <a:ea typeface="Calibri" pitchFamily="34" charset="-122"/>
                <a:cs typeface="Calibri" pitchFamily="34" charset="-120"/>
              </a:rPr>
              <a:t>itoring: Meltwater or Cision ($6-12K/yr) providing real-time monitoring of earned media, social mentions, regulatory filings, and opposition communications. Automated alerts for C-WIN, NRDC, Restore the Delta, SWRCB, and Delta Stewardship Council.</a:t>
            </a:r>
            <a:endParaRPr lang="en-US" sz="1300" dirty="0"/>
          </a:p>
          <a:p>
            <a:pPr marL="285750" indent="-285750">
              <a:lnSpc>
                <a:spcPct val="14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Rapid Response Protocol</a:t>
            </a:r>
            <a:r>
              <a:rPr lang="en-US" sz="1300" dirty="0">
                <a:solidFill>
                  <a:srgbClr val="3D3830"/>
                </a:solidFill>
                <a:latin typeface="Calibri" pitchFamily="34" charset="0"/>
                <a:ea typeface="Calibri" pitchFamily="34" charset="-122"/>
                <a:cs typeface="Calibri" pitchFamily="34" charset="-120"/>
              </a:rPr>
              <a:t>: Trigger detected → severity assessment → GM approval (Tier 1: 30 min, Tier 2: 2 hrs, Tier 3: same day) → channel deployment → member agency cascade.</a:t>
            </a:r>
            <a:endParaRPr lang="en-US" sz="1300" dirty="0"/>
          </a:p>
          <a:p>
            <a:pPr marL="285750" indent="-285750">
              <a:lnSpc>
                <a:spcPct val="14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Science Response Matrix</a:t>
            </a:r>
            <a:r>
              <a:rPr lang="en-US" sz="1300" dirty="0">
                <a:solidFill>
                  <a:srgbClr val="3D3830"/>
                </a:solidFill>
                <a:latin typeface="Calibri" pitchFamily="34" charset="0"/>
                <a:ea typeface="Calibri" pitchFamily="34" charset="-122"/>
                <a:cs typeface="Calibri" pitchFamily="34" charset="-120"/>
              </a:rPr>
              <a:t>: Maps six core opposition claims to specific SWC-funded studies and named researchers who can respond on the record.</a:t>
            </a:r>
            <a:endParaRPr lang="en-US" sz="1300" dirty="0"/>
          </a:p>
        </p:txBody>
      </p:sp>
      <p:sp>
        <p:nvSpPr>
          <p:cNvPr id="6" name="Shape 4"/>
          <p:cNvSpPr/>
          <p:nvPr/>
        </p:nvSpPr>
        <p:spPr>
          <a:xfrm>
            <a:off x="548640" y="3886200"/>
            <a:ext cx="891540" cy="256032"/>
          </a:xfrm>
          <a:prstGeom prst="roundRect">
            <a:avLst>
              <a:gd name="adj" fmla="val 50000"/>
            </a:avLst>
          </a:prstGeom>
          <a:solidFill>
            <a:srgbClr val="F7F2E8"/>
          </a:solidFill>
          <a:ln/>
        </p:spPr>
        <p:txBody>
          <a:bodyPr/>
          <a:lstStyle/>
          <a:p>
            <a:endParaRPr lang="en-US"/>
          </a:p>
        </p:txBody>
      </p:sp>
      <p:sp>
        <p:nvSpPr>
          <p:cNvPr id="7" name="Text 5"/>
          <p:cNvSpPr/>
          <p:nvPr/>
        </p:nvSpPr>
        <p:spPr>
          <a:xfrm>
            <a:off x="548640" y="3886200"/>
            <a:ext cx="891540" cy="256032"/>
          </a:xfrm>
          <a:prstGeom prst="rect">
            <a:avLst/>
          </a:prstGeom>
          <a:noFill/>
          <a:ln/>
        </p:spPr>
        <p:txBody>
          <a:bodyPr wrap="square" rtlCol="0" anchor="ctr"/>
          <a:lstStyle/>
          <a:p>
            <a:pPr marL="0" indent="0" algn="ctr">
              <a:buNone/>
            </a:pPr>
            <a:r>
              <a:rPr lang="en-US" sz="900" b="1" dirty="0">
                <a:solidFill>
                  <a:srgbClr val="A47520"/>
                </a:solidFill>
                <a:latin typeface="Calibri" pitchFamily="34" charset="0"/>
                <a:ea typeface="Calibri" pitchFamily="34" charset="-122"/>
                <a:cs typeface="Calibri" pitchFamily="34" charset="-120"/>
              </a:rPr>
              <a:t>$6-12K/yr</a:t>
            </a:r>
            <a:endParaRPr lang="en-US" sz="900" dirty="0"/>
          </a:p>
        </p:txBody>
      </p:sp>
      <p:sp>
        <p:nvSpPr>
          <p:cNvPr id="8" name="Shape 6"/>
          <p:cNvSpPr/>
          <p:nvPr/>
        </p:nvSpPr>
        <p:spPr>
          <a:xfrm>
            <a:off x="1549908" y="3886200"/>
            <a:ext cx="1508760" cy="256032"/>
          </a:xfrm>
          <a:prstGeom prst="roundRect">
            <a:avLst>
              <a:gd name="adj" fmla="val 50000"/>
            </a:avLst>
          </a:prstGeom>
          <a:solidFill>
            <a:srgbClr val="F9EDED"/>
          </a:solidFill>
          <a:ln/>
        </p:spPr>
        <p:txBody>
          <a:bodyPr/>
          <a:lstStyle/>
          <a:p>
            <a:endParaRPr lang="en-US"/>
          </a:p>
        </p:txBody>
      </p:sp>
      <p:sp>
        <p:nvSpPr>
          <p:cNvPr id="9" name="Text 7"/>
          <p:cNvSpPr/>
          <p:nvPr/>
        </p:nvSpPr>
        <p:spPr>
          <a:xfrm>
            <a:off x="1549908" y="3886200"/>
            <a:ext cx="150876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X response in 2hrs</a:t>
            </a:r>
            <a:endParaRPr lang="en-US" sz="900" dirty="0"/>
          </a:p>
        </p:txBody>
      </p:sp>
      <p:sp>
        <p:nvSpPr>
          <p:cNvPr id="10" name="Text 8"/>
          <p:cNvSpPr/>
          <p:nvPr/>
        </p:nvSpPr>
        <p:spPr>
          <a:xfrm>
            <a:off x="548640" y="42519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Triggers: X rapid response, member agency cascade, ambassador amplification</a:t>
            </a:r>
            <a:endParaRPr lang="en-US" sz="1100" dirty="0"/>
          </a:p>
        </p:txBody>
      </p:sp>
      <p:sp>
        <p:nvSpPr>
          <p:cNvPr id="12" name="TextBox 11">
            <a:extLst>
              <a:ext uri="{FF2B5EF4-FFF2-40B4-BE49-F238E27FC236}">
                <a16:creationId xmlns:a16="http://schemas.microsoft.com/office/drawing/2014/main" id="{7C98997A-A15E-6CDE-CBC7-A51FDA12F0F9}"/>
              </a:ext>
            </a:extLst>
          </p:cNvPr>
          <p:cNvSpPr txBox="1"/>
          <p:nvPr/>
        </p:nvSpPr>
        <p:spPr>
          <a:xfrm>
            <a:off x="467719" y="1211014"/>
            <a:ext cx="7867077" cy="738664"/>
          </a:xfrm>
          <a:prstGeom prst="rect">
            <a:avLst/>
          </a:prstGeom>
          <a:noFill/>
        </p:spPr>
        <p:txBody>
          <a:bodyPr wrap="square">
            <a:spAutoFit/>
          </a:bodyPr>
          <a:lstStyle/>
          <a:p>
            <a:r>
              <a:rPr lang="en-US" sz="1400" dirty="0">
                <a:solidFill>
                  <a:schemeClr val="bg2">
                    <a:lumMod val="50000"/>
                  </a:schemeClr>
                </a:solidFill>
              </a:rPr>
              <a:t>The War Room exists because the opposition publishes almost daily and the Water Board can act at any meeting — SWC needs to know what's being said about its program and respond before the narrative is set.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DIGITAL TRANSFORMATION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4. Channel strategy</a:t>
            </a:r>
            <a:endParaRPr lang="en-US" sz="2200" dirty="0"/>
          </a:p>
        </p:txBody>
      </p:sp>
      <p:sp>
        <p:nvSpPr>
          <p:cNvPr id="5" name="Text 3"/>
          <p:cNvSpPr/>
          <p:nvPr/>
        </p:nvSpPr>
        <p:spPr>
          <a:xfrm>
            <a:off x="548640" y="1706814"/>
            <a:ext cx="8046720" cy="2719529"/>
          </a:xfrm>
          <a:prstGeom prst="rect">
            <a:avLst/>
          </a:prstGeom>
          <a:noFill/>
          <a:ln/>
        </p:spPr>
        <p:txBody>
          <a:bodyPr wrap="square" rtlCol="0" anchor="t"/>
          <a:lstStyle/>
          <a:p>
            <a:pPr marL="285750" indent="-285750">
              <a:buFont typeface="Arial" panose="020B0604020202020204" pitchFamily="34" charset="0"/>
              <a:buChar char="•"/>
            </a:pPr>
            <a:r>
              <a:rPr lang="en-US" sz="1300" b="1" dirty="0">
                <a:solidFill>
                  <a:srgbClr val="3D3830"/>
                </a:solidFill>
                <a:latin typeface="Calibri" panose="020F0502020204030204" pitchFamily="34" charset="0"/>
                <a:ea typeface="Calibri" pitchFamily="34" charset="-122"/>
                <a:cs typeface="Calibri" panose="020F0502020204030204" pitchFamily="34" charset="0"/>
              </a:rPr>
              <a:t>YouTube is the content hub </a:t>
            </a:r>
            <a:r>
              <a:rPr lang="en-US" sz="1300" dirty="0">
                <a:solidFill>
                  <a:srgbClr val="3D3830"/>
                </a:solidFill>
                <a:latin typeface="Calibri" panose="020F0502020204030204" pitchFamily="34" charset="0"/>
                <a:ea typeface="Calibri" pitchFamily="34" charset="-122"/>
                <a:cs typeface="Calibri" panose="020F0502020204030204" pitchFamily="34" charset="0"/>
              </a:rPr>
              <a:t>— Nerdy by Nature science explainers, GM rapid response videos, member agency spotlights, short-form clips for cross-posting. </a:t>
            </a:r>
            <a:r>
              <a:rPr lang="en-US" sz="1300" b="1" dirty="0">
                <a:solidFill>
                  <a:srgbClr val="3D3830"/>
                </a:solidFill>
                <a:latin typeface="Calibri" panose="020F0502020204030204" pitchFamily="34" charset="0"/>
                <a:ea typeface="Calibri" pitchFamily="34" charset="-122"/>
                <a:cs typeface="Calibri" panose="020F0502020204030204" pitchFamily="34" charset="0"/>
              </a:rPr>
              <a:t>X is the War Room’s public face</a:t>
            </a:r>
            <a:r>
              <a:rPr lang="en-US" sz="1300" dirty="0">
                <a:solidFill>
                  <a:srgbClr val="3D3830"/>
                </a:solidFill>
                <a:latin typeface="Calibri" panose="020F0502020204030204" pitchFamily="34" charset="0"/>
                <a:ea typeface="Calibri" pitchFamily="34" charset="-122"/>
                <a:cs typeface="Calibri" panose="020F0502020204030204" pitchFamily="34" charset="0"/>
              </a:rPr>
              <a:t> — daily engagement, hearing live-threads, opposition response, plus $30K/yr paid growth targeting follower look-alikes of @CA_DWR, @CaWaterBoards, @WaterEducation, building toward 10K+ followers.</a:t>
            </a:r>
          </a:p>
          <a:p>
            <a:pPr marL="285750" indent="-285750">
              <a:buFont typeface="Arial" panose="020B0604020202020204" pitchFamily="34" charset="0"/>
              <a:buChar char="•"/>
            </a:pPr>
            <a:endParaRPr lang="en-US" sz="1300" dirty="0">
              <a:solidFill>
                <a:srgbClr val="3D3830"/>
              </a:solidFill>
              <a:latin typeface="Calibri" panose="020F0502020204030204" pitchFamily="34" charset="0"/>
              <a:ea typeface="Calibri" pitchFamily="34" charset="-122"/>
              <a:cs typeface="Calibri" panose="020F0502020204030204" pitchFamily="34" charset="0"/>
            </a:endParaRPr>
          </a:p>
          <a:p>
            <a:pPr marL="285750" indent="-285750">
              <a:buFont typeface="Arial" panose="020B0604020202020204" pitchFamily="34" charset="0"/>
              <a:buChar char="•"/>
            </a:pPr>
            <a:r>
              <a:rPr lang="en-US" sz="1300" b="1" dirty="0">
                <a:solidFill>
                  <a:srgbClr val="3D3830"/>
                </a:solidFill>
                <a:latin typeface="Calibri" panose="020F0502020204030204" pitchFamily="34" charset="0"/>
                <a:ea typeface="Calibri" pitchFamily="34" charset="-122"/>
                <a:cs typeface="Calibri" panose="020F0502020204030204" pitchFamily="34" charset="0"/>
              </a:rPr>
              <a:t>LinkedIn is executive thought leadership</a:t>
            </a:r>
            <a:r>
              <a:rPr lang="en-US" sz="1300" dirty="0">
                <a:solidFill>
                  <a:srgbClr val="3D3830"/>
                </a:solidFill>
                <a:latin typeface="Calibri" panose="020F0502020204030204" pitchFamily="34" charset="0"/>
                <a:ea typeface="Calibri" pitchFamily="34" charset="-122"/>
                <a:cs typeface="Calibri" panose="020F0502020204030204" pitchFamily="34" charset="0"/>
              </a:rPr>
              <a:t> — Jennifer Pierre’s profile raised further, SWC company page posting 2-3x/week.</a:t>
            </a:r>
          </a:p>
          <a:p>
            <a:pPr marL="285750" indent="-285750">
              <a:buFont typeface="Arial" panose="020B0604020202020204" pitchFamily="34" charset="0"/>
              <a:buChar char="•"/>
            </a:pPr>
            <a:endParaRPr lang="en-US" sz="13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300" b="1" dirty="0">
                <a:solidFill>
                  <a:srgbClr val="3D3830"/>
                </a:solidFill>
                <a:latin typeface="Calibri" panose="020F0502020204030204" pitchFamily="34" charset="0"/>
                <a:ea typeface="Calibri" pitchFamily="34" charset="-122"/>
                <a:cs typeface="Calibri" panose="020F0502020204030204" pitchFamily="34" charset="0"/>
              </a:rPr>
              <a:t>Email newsletter</a:t>
            </a:r>
            <a:r>
              <a:rPr lang="en-US" sz="1300" dirty="0">
                <a:solidFill>
                  <a:srgbClr val="3D3830"/>
                </a:solidFill>
                <a:latin typeface="Calibri" panose="020F0502020204030204" pitchFamily="34" charset="0"/>
                <a:ea typeface="Calibri" pitchFamily="34" charset="-122"/>
                <a:cs typeface="Calibri" panose="020F0502020204030204" pitchFamily="34" charset="0"/>
              </a:rPr>
              <a:t> converts Delta Dashboard to inbox delivery plus monthly SWC Science Brief.</a:t>
            </a:r>
          </a:p>
          <a:p>
            <a:pPr marL="285750" indent="-285750">
              <a:buFont typeface="Arial" panose="020B0604020202020204" pitchFamily="34" charset="0"/>
              <a:buChar char="•"/>
            </a:pPr>
            <a:endParaRPr lang="en-US" sz="13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300" b="1" dirty="0">
                <a:solidFill>
                  <a:srgbClr val="3D3830"/>
                </a:solidFill>
                <a:latin typeface="Calibri" panose="020F0502020204030204" pitchFamily="34" charset="0"/>
                <a:ea typeface="Calibri" pitchFamily="34" charset="-122"/>
                <a:cs typeface="Calibri" panose="020F0502020204030204" pitchFamily="34" charset="0"/>
              </a:rPr>
              <a:t>Podcast</a:t>
            </a:r>
            <a:r>
              <a:rPr lang="en-US" sz="1300" dirty="0">
                <a:solidFill>
                  <a:srgbClr val="3D3830"/>
                </a:solidFill>
                <a:latin typeface="Calibri" panose="020F0502020204030204" pitchFamily="34" charset="0"/>
                <a:ea typeface="Calibri" pitchFamily="34" charset="-122"/>
                <a:cs typeface="Calibri" panose="020F0502020204030204" pitchFamily="34" charset="0"/>
              </a:rPr>
              <a:t> via Nerdy by Nature audio feed.</a:t>
            </a:r>
          </a:p>
          <a:p>
            <a:pPr marL="285750" indent="-285750">
              <a:buFont typeface="Arial" panose="020B0604020202020204" pitchFamily="34" charset="0"/>
              <a:buChar char="•"/>
            </a:pPr>
            <a:endParaRPr lang="en-US" sz="13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300" dirty="0">
                <a:solidFill>
                  <a:srgbClr val="3D3830"/>
                </a:solidFill>
                <a:latin typeface="Calibri" panose="020F0502020204030204" pitchFamily="34" charset="0"/>
                <a:ea typeface="Calibri" pitchFamily="34" charset="-122"/>
                <a:cs typeface="Calibri" panose="020F0502020204030204" pitchFamily="34" charset="0"/>
              </a:rPr>
              <a:t>Facebook/Instagram deprioritized — </a:t>
            </a:r>
            <a:r>
              <a:rPr lang="en-US" sz="1300" b="1" dirty="0">
                <a:solidFill>
                  <a:srgbClr val="3D3830"/>
                </a:solidFill>
                <a:latin typeface="Calibri" panose="020F0502020204030204" pitchFamily="34" charset="0"/>
                <a:ea typeface="Calibri" pitchFamily="34" charset="-122"/>
                <a:cs typeface="Calibri" panose="020F0502020204030204" pitchFamily="34" charset="0"/>
              </a:rPr>
              <a:t>the policy audience isn’t there.</a:t>
            </a:r>
            <a:endParaRPr lang="en-US" sz="1300" b="1" dirty="0">
              <a:solidFill>
                <a:srgbClr val="3D3830"/>
              </a:solidFill>
              <a:latin typeface="Calibri" panose="020F0502020204030204" pitchFamily="34" charset="0"/>
              <a:cs typeface="Calibri" panose="020F0502020204030204" pitchFamily="34" charset="0"/>
            </a:endParaRPr>
          </a:p>
          <a:p>
            <a:pPr marL="285750" indent="-285750">
              <a:lnSpc>
                <a:spcPct val="140000"/>
              </a:lnSpc>
              <a:buFont typeface="Arial" panose="020B0604020202020204" pitchFamily="34" charset="0"/>
              <a:buChar char="•"/>
            </a:pPr>
            <a:endParaRPr lang="en-US" sz="1300" dirty="0"/>
          </a:p>
        </p:txBody>
      </p:sp>
      <p:sp>
        <p:nvSpPr>
          <p:cNvPr id="11" name="TextBox 10">
            <a:extLst>
              <a:ext uri="{FF2B5EF4-FFF2-40B4-BE49-F238E27FC236}">
                <a16:creationId xmlns:a16="http://schemas.microsoft.com/office/drawing/2014/main" id="{BC48CE54-2037-2F82-144D-8CB1AB8C54E6}"/>
              </a:ext>
            </a:extLst>
          </p:cNvPr>
          <p:cNvSpPr txBox="1"/>
          <p:nvPr/>
        </p:nvSpPr>
        <p:spPr>
          <a:xfrm>
            <a:off x="548640" y="1199405"/>
            <a:ext cx="7794248" cy="390107"/>
          </a:xfrm>
          <a:prstGeom prst="rect">
            <a:avLst/>
          </a:prstGeom>
          <a:noFill/>
        </p:spPr>
        <p:txBody>
          <a:bodyPr wrap="square">
            <a:spAutoFit/>
          </a:bodyPr>
          <a:lstStyle/>
          <a:p>
            <a:pPr marL="0" indent="0">
              <a:lnSpc>
                <a:spcPct val="155000"/>
              </a:lnSpc>
              <a:buNone/>
            </a:pPr>
            <a:r>
              <a:rPr lang="en-US" sz="1400" dirty="0">
                <a:solidFill>
                  <a:schemeClr val="bg2">
                    <a:lumMod val="50000"/>
                  </a:schemeClr>
                </a:solidFill>
                <a:latin typeface="Calibri" pitchFamily="34" charset="0"/>
                <a:ea typeface="Calibri" pitchFamily="34" charset="-122"/>
                <a:cs typeface="Calibri" pitchFamily="34" charset="-120"/>
              </a:rPr>
              <a:t>Five channels, each with a distinct role in the communications operation:</a:t>
            </a:r>
            <a:endParaRPr lang="en-US" sz="1400" dirty="0">
              <a:solidFill>
                <a:schemeClr val="bg2">
                  <a:lumMod val="50000"/>
                </a:schemeClr>
              </a:solidFill>
            </a:endParaRPr>
          </a:p>
        </p:txBody>
      </p:sp>
      <p:sp>
        <p:nvSpPr>
          <p:cNvPr id="12" name="Shape 4">
            <a:extLst>
              <a:ext uri="{FF2B5EF4-FFF2-40B4-BE49-F238E27FC236}">
                <a16:creationId xmlns:a16="http://schemas.microsoft.com/office/drawing/2014/main" id="{6C4D22FC-C603-35F0-7620-A65C724E85A3}"/>
              </a:ext>
            </a:extLst>
          </p:cNvPr>
          <p:cNvSpPr/>
          <p:nvPr/>
        </p:nvSpPr>
        <p:spPr>
          <a:xfrm>
            <a:off x="629560" y="4426343"/>
            <a:ext cx="1371600" cy="256032"/>
          </a:xfrm>
          <a:prstGeom prst="roundRect">
            <a:avLst>
              <a:gd name="adj" fmla="val 50000"/>
            </a:avLst>
          </a:prstGeom>
          <a:solidFill>
            <a:srgbClr val="EDF2F9"/>
          </a:solidFill>
          <a:ln/>
        </p:spPr>
        <p:txBody>
          <a:bodyPr/>
          <a:lstStyle/>
          <a:p>
            <a:endParaRPr lang="en-US"/>
          </a:p>
        </p:txBody>
      </p:sp>
      <p:sp>
        <p:nvSpPr>
          <p:cNvPr id="13" name="Text 5">
            <a:extLst>
              <a:ext uri="{FF2B5EF4-FFF2-40B4-BE49-F238E27FC236}">
                <a16:creationId xmlns:a16="http://schemas.microsoft.com/office/drawing/2014/main" id="{465F9EAA-9A39-44AC-4A69-6D544DBB4435}"/>
              </a:ext>
            </a:extLst>
          </p:cNvPr>
          <p:cNvSpPr/>
          <p:nvPr/>
        </p:nvSpPr>
        <p:spPr>
          <a:xfrm>
            <a:off x="629560" y="4426343"/>
            <a:ext cx="1371600" cy="256032"/>
          </a:xfrm>
          <a:prstGeom prst="rect">
            <a:avLst/>
          </a:prstGeom>
          <a:noFill/>
          <a:ln/>
        </p:spPr>
        <p:txBody>
          <a:bodyPr wrap="square" rtlCol="0" anchor="ctr"/>
          <a:lstStyle/>
          <a:p>
            <a:pPr marL="0" indent="0" algn="ctr">
              <a:buNone/>
            </a:pPr>
            <a:r>
              <a:rPr lang="en-US" sz="900" b="1" dirty="0">
                <a:solidFill>
                  <a:srgbClr val="2B5EA7"/>
                </a:solidFill>
                <a:latin typeface="Calibri" pitchFamily="34" charset="0"/>
                <a:ea typeface="Calibri" pitchFamily="34" charset="-122"/>
                <a:cs typeface="Calibri" pitchFamily="34" charset="-120"/>
              </a:rPr>
              <a:t>YouTube: $15-20K</a:t>
            </a:r>
            <a:endParaRPr lang="en-US" sz="900" dirty="0"/>
          </a:p>
        </p:txBody>
      </p:sp>
      <p:sp>
        <p:nvSpPr>
          <p:cNvPr id="14" name="Shape 6">
            <a:extLst>
              <a:ext uri="{FF2B5EF4-FFF2-40B4-BE49-F238E27FC236}">
                <a16:creationId xmlns:a16="http://schemas.microsoft.com/office/drawing/2014/main" id="{CD710A0D-1ACA-F853-C75B-D75AD6EC77EB}"/>
              </a:ext>
            </a:extLst>
          </p:cNvPr>
          <p:cNvSpPr/>
          <p:nvPr/>
        </p:nvSpPr>
        <p:spPr>
          <a:xfrm>
            <a:off x="2110888" y="4426343"/>
            <a:ext cx="754380" cy="256032"/>
          </a:xfrm>
          <a:prstGeom prst="roundRect">
            <a:avLst>
              <a:gd name="adj" fmla="val 50000"/>
            </a:avLst>
          </a:prstGeom>
          <a:solidFill>
            <a:srgbClr val="EDF2F9"/>
          </a:solidFill>
          <a:ln/>
        </p:spPr>
        <p:txBody>
          <a:bodyPr/>
          <a:lstStyle/>
          <a:p>
            <a:endParaRPr lang="en-US"/>
          </a:p>
        </p:txBody>
      </p:sp>
      <p:sp>
        <p:nvSpPr>
          <p:cNvPr id="15" name="Text 7">
            <a:extLst>
              <a:ext uri="{FF2B5EF4-FFF2-40B4-BE49-F238E27FC236}">
                <a16:creationId xmlns:a16="http://schemas.microsoft.com/office/drawing/2014/main" id="{4803B1FD-9C5D-926E-5F2F-78DC06D9F698}"/>
              </a:ext>
            </a:extLst>
          </p:cNvPr>
          <p:cNvSpPr/>
          <p:nvPr/>
        </p:nvSpPr>
        <p:spPr>
          <a:xfrm>
            <a:off x="2110888" y="4426343"/>
            <a:ext cx="754380" cy="256032"/>
          </a:xfrm>
          <a:prstGeom prst="rect">
            <a:avLst/>
          </a:prstGeom>
          <a:noFill/>
          <a:ln/>
        </p:spPr>
        <p:txBody>
          <a:bodyPr wrap="square" rtlCol="0" anchor="ctr"/>
          <a:lstStyle/>
          <a:p>
            <a:pPr marL="0" indent="0" algn="ctr">
              <a:buNone/>
            </a:pPr>
            <a:r>
              <a:rPr lang="en-US" sz="900" b="1" dirty="0">
                <a:solidFill>
                  <a:srgbClr val="2B5EA7"/>
                </a:solidFill>
                <a:latin typeface="Calibri" pitchFamily="34" charset="0"/>
                <a:ea typeface="Calibri" pitchFamily="34" charset="-122"/>
                <a:cs typeface="Calibri" pitchFamily="34" charset="-120"/>
              </a:rPr>
              <a:t>X: $30K</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0EDE8"/>
        </a:solidFill>
        <a:effectLst/>
      </p:bgPr>
    </p:bg>
    <p:spTree>
      <p:nvGrpSpPr>
        <p:cNvPr id="1" name=""/>
        <p:cNvGrpSpPr/>
        <p:nvPr/>
      </p:nvGrpSpPr>
      <p:grpSpPr>
        <a:xfrm>
          <a:off x="0" y="0"/>
          <a:ext cx="0" cy="0"/>
          <a:chOff x="0" y="0"/>
          <a:chExt cx="0" cy="0"/>
        </a:xfrm>
      </p:grpSpPr>
      <p:sp>
        <p:nvSpPr>
          <p:cNvPr id="2" name="Text 0"/>
          <p:cNvSpPr/>
          <p:nvPr/>
        </p:nvSpPr>
        <p:spPr>
          <a:xfrm>
            <a:off x="731520" y="240773"/>
            <a:ext cx="7680960" cy="365760"/>
          </a:xfrm>
          <a:prstGeom prst="rect">
            <a:avLst/>
          </a:prstGeom>
          <a:noFill/>
          <a:ln/>
        </p:spPr>
        <p:txBody>
          <a:bodyPr wrap="square" rtlCol="0" anchor="ctr"/>
          <a:lstStyle/>
          <a:p>
            <a:pPr marL="0" indent="0">
              <a:buNone/>
            </a:pPr>
            <a:r>
              <a:rPr lang="en-US" sz="1000" kern="0" spc="400" dirty="0">
                <a:solidFill>
                  <a:srgbClr val="5B4FA0"/>
                </a:solidFill>
                <a:latin typeface="Consolas" pitchFamily="34" charset="0"/>
                <a:ea typeface="Consolas" pitchFamily="34" charset="-122"/>
                <a:cs typeface="Consolas" pitchFamily="34" charset="-120"/>
              </a:rPr>
              <a:t>SWC EXTERNAL AFFAIRS</a:t>
            </a:r>
            <a:endParaRPr lang="en-US" sz="1000" dirty="0"/>
          </a:p>
        </p:txBody>
      </p:sp>
      <p:sp>
        <p:nvSpPr>
          <p:cNvPr id="3" name="Shape 1"/>
          <p:cNvSpPr/>
          <p:nvPr/>
        </p:nvSpPr>
        <p:spPr>
          <a:xfrm>
            <a:off x="731520" y="549044"/>
            <a:ext cx="1097280" cy="0"/>
          </a:xfrm>
          <a:prstGeom prst="line">
            <a:avLst/>
          </a:prstGeom>
          <a:noFill/>
          <a:ln w="19050">
            <a:solidFill>
              <a:srgbClr val="5B4FA0"/>
            </a:solidFill>
            <a:prstDash val="solid"/>
          </a:ln>
        </p:spPr>
        <p:txBody>
          <a:bodyPr/>
          <a:lstStyle/>
          <a:p>
            <a:endParaRPr lang="en-US"/>
          </a:p>
        </p:txBody>
      </p:sp>
      <p:sp>
        <p:nvSpPr>
          <p:cNvPr id="8" name="TextBox 7">
            <a:extLst>
              <a:ext uri="{FF2B5EF4-FFF2-40B4-BE49-F238E27FC236}">
                <a16:creationId xmlns:a16="http://schemas.microsoft.com/office/drawing/2014/main" id="{EFD52A95-6307-90E9-808E-F1A1F28B0AAE}"/>
              </a:ext>
            </a:extLst>
          </p:cNvPr>
          <p:cNvSpPr txBox="1"/>
          <p:nvPr/>
        </p:nvSpPr>
        <p:spPr>
          <a:xfrm>
            <a:off x="731520" y="1967251"/>
            <a:ext cx="8023254" cy="2677656"/>
          </a:xfrm>
          <a:prstGeom prst="rect">
            <a:avLst/>
          </a:prstGeom>
          <a:noFill/>
        </p:spPr>
        <p:txBody>
          <a:bodyPr wrap="square">
            <a:spAutoFit/>
          </a:bodyPr>
          <a:lstStyle/>
          <a:p>
            <a:pPr marL="0" marR="0">
              <a:buNone/>
            </a:pPr>
            <a:r>
              <a:rPr lang="en-US" sz="1400" dirty="0">
                <a:effectLst/>
                <a:latin typeface="Calibri" panose="020F0502020204030204" pitchFamily="34" charset="0"/>
                <a:ea typeface="Times New Roman" panose="02020603050405020304" pitchFamily="18" charset="0"/>
                <a:cs typeface="Calibri" panose="020F0502020204030204" pitchFamily="34" charset="0"/>
              </a:rPr>
              <a:t>According to the March 2026 LAO report to the Legislature, the State Water Board is expected to adopt the Healthy Rivers and Landscapes program later this year — the culmination of a decade of negotiation and the beginning of an eight-year, $3 billion commitment that will secure California's water future.</a:t>
            </a:r>
          </a:p>
          <a:p>
            <a:pPr marL="0" marR="0">
              <a:buNone/>
            </a:pPr>
            <a:endParaRPr lang="en-US" sz="1400" dirty="0">
              <a:effectLst/>
              <a:latin typeface="Calibri" panose="020F0502020204030204" pitchFamily="34" charset="0"/>
              <a:ea typeface="Times New Roman" panose="02020603050405020304" pitchFamily="18" charset="0"/>
              <a:cs typeface="Calibri" panose="020F0502020204030204" pitchFamily="34" charset="0"/>
            </a:endParaRPr>
          </a:p>
          <a:p>
            <a:pPr marL="0" marR="0">
              <a:buNone/>
            </a:pPr>
            <a:r>
              <a:rPr lang="en-US" sz="1400" dirty="0">
                <a:effectLst/>
                <a:latin typeface="Calibri" panose="020F0502020204030204" pitchFamily="34" charset="0"/>
                <a:ea typeface="Times New Roman" panose="02020603050405020304" pitchFamily="18" charset="0"/>
                <a:cs typeface="Calibri" panose="020F0502020204030204" pitchFamily="34" charset="0"/>
              </a:rPr>
              <a:t>This is an historic moment for SWC. In eight years, the Water Board will decide whether to continue, modify, or terminate the compliance pathway you've built. Every system designed by the External Affairs Manager will exist to ensure that when that vote happens, the science and the evidence of progress are in the hands of every policymaker, staffer, regulator, and agency that influences the outcome.</a:t>
            </a:r>
          </a:p>
          <a:p>
            <a:pPr marL="0" marR="0">
              <a:buNone/>
            </a:pPr>
            <a:endParaRPr lang="en-US" sz="1400" dirty="0">
              <a:effectLst/>
              <a:latin typeface="Calibri" panose="020F0502020204030204" pitchFamily="34" charset="0"/>
              <a:ea typeface="Times New Roman" panose="02020603050405020304" pitchFamily="18" charset="0"/>
              <a:cs typeface="Calibri" panose="020F0502020204030204" pitchFamily="34" charset="0"/>
            </a:endParaRPr>
          </a:p>
          <a:p>
            <a:pPr marL="0" marR="0">
              <a:buNone/>
            </a:pPr>
            <a:r>
              <a:rPr lang="en-US" sz="1400" dirty="0">
                <a:effectLst/>
                <a:latin typeface="Calibri" panose="020F0502020204030204" pitchFamily="34" charset="0"/>
                <a:ea typeface="Times New Roman" panose="02020603050405020304" pitchFamily="18" charset="0"/>
                <a:cs typeface="Calibri" panose="020F0502020204030204" pitchFamily="34" charset="0"/>
              </a:rPr>
              <a:t>This document maps the external communications architecture required to do that — both now, as the coalition makes its case for adoption, and across the eight years of implementation, triennial reporting, and legislative oversight that follow.</a:t>
            </a:r>
          </a:p>
        </p:txBody>
      </p:sp>
      <p:sp>
        <p:nvSpPr>
          <p:cNvPr id="12" name="TextBox 11">
            <a:extLst>
              <a:ext uri="{FF2B5EF4-FFF2-40B4-BE49-F238E27FC236}">
                <a16:creationId xmlns:a16="http://schemas.microsoft.com/office/drawing/2014/main" id="{C1A22B86-F55F-B774-A23C-6DFD8B7B4DE9}"/>
              </a:ext>
            </a:extLst>
          </p:cNvPr>
          <p:cNvSpPr txBox="1"/>
          <p:nvPr/>
        </p:nvSpPr>
        <p:spPr>
          <a:xfrm>
            <a:off x="674876" y="606533"/>
            <a:ext cx="8023254" cy="1323439"/>
          </a:xfrm>
          <a:prstGeom prst="rect">
            <a:avLst/>
          </a:prstGeom>
          <a:noFill/>
        </p:spPr>
        <p:txBody>
          <a:bodyPr wrap="square">
            <a:spAutoFit/>
          </a:bodyPr>
          <a:lstStyle/>
          <a:p>
            <a:pPr>
              <a:buNone/>
            </a:pPr>
            <a:r>
              <a:rPr lang="en-US" sz="4000" dirty="0">
                <a:effectLst/>
                <a:latin typeface="Georgia" panose="02040502050405020303" pitchFamily="18" charset="0"/>
              </a:rPr>
              <a:t>Mission: Turn Funded Science Into Trusted Policy Impact</a:t>
            </a:r>
          </a:p>
        </p:txBody>
      </p:sp>
    </p:spTree>
    <p:extLst>
      <p:ext uri="{BB962C8B-B14F-4D97-AF65-F5344CB8AC3E}">
        <p14:creationId xmlns:p14="http://schemas.microsoft.com/office/powerpoint/2010/main" val="1874592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DIGITAL TRANSFORMATION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5. Data visualization</a:t>
            </a:r>
            <a:endParaRPr lang="en-US" sz="2200" dirty="0"/>
          </a:p>
        </p:txBody>
      </p:sp>
      <p:sp>
        <p:nvSpPr>
          <p:cNvPr id="5" name="Text 3"/>
          <p:cNvSpPr/>
          <p:nvPr/>
        </p:nvSpPr>
        <p:spPr>
          <a:xfrm>
            <a:off x="548640" y="1417320"/>
            <a:ext cx="8046720" cy="2286000"/>
          </a:xfrm>
          <a:prstGeom prst="rect">
            <a:avLst/>
          </a:prstGeom>
          <a:noFill/>
          <a:ln/>
        </p:spPr>
        <p:txBody>
          <a:bodyPr wrap="square" rtlCol="0" anchor="t"/>
          <a:lstStyle/>
          <a:p>
            <a:pPr marL="0" indent="0">
              <a:lnSpc>
                <a:spcPct val="120000"/>
              </a:lnSpc>
              <a:buNone/>
            </a:pPr>
            <a:r>
              <a:rPr lang="en-US" sz="1300" dirty="0">
                <a:solidFill>
                  <a:srgbClr val="3D3830"/>
                </a:solidFill>
                <a:latin typeface="Calibri" pitchFamily="34" charset="0"/>
                <a:ea typeface="Calibri" pitchFamily="34" charset="-122"/>
                <a:cs typeface="Calibri" pitchFamily="34" charset="-120"/>
              </a:rPr>
              <a:t>Few organizations in the California water policy community produce shareable, designed data visualizations at regular cadence. SWC has invested more than $16M in cumulative Delta science and publishes a Delta Dashboard with rich operational data — but none of it is formatted for social sharing, newsletter distribution, or board presentations. A freelance designer producing 2-4 infographics per month ($24-36K/yr) creates the most shareable content type across every channel.</a:t>
            </a:r>
            <a:endParaRPr lang="en-US" sz="1300" dirty="0"/>
          </a:p>
          <a:p>
            <a:pPr marL="0" indent="0">
              <a:lnSpc>
                <a:spcPct val="120000"/>
              </a:lnSpc>
              <a:buNone/>
            </a:pPr>
            <a:endParaRPr lang="en-US" sz="1300" dirty="0"/>
          </a:p>
          <a:p>
            <a:pPr marL="0" indent="0">
              <a:lnSpc>
                <a:spcPct val="120000"/>
              </a:lnSpc>
              <a:buNone/>
            </a:pPr>
            <a:r>
              <a:rPr lang="en-US" sz="1300" dirty="0">
                <a:solidFill>
                  <a:srgbClr val="3D3830"/>
                </a:solidFill>
                <a:latin typeface="Calibri" pitchFamily="34" charset="0"/>
                <a:ea typeface="Calibri" pitchFamily="34" charset="-122"/>
                <a:cs typeface="Calibri" pitchFamily="34" charset="-120"/>
              </a:rPr>
              <a:t>Priority visualizations include the 7-year growth in SWC science funding from $2.2M to $3.2M, how FY24-25 allocations break down by objective, a snowpack crisis timeline showing the disconnect between precipitation and storage, Connon lab pesticide threshold data mapped geographically, the partner and coalition network, a treemap of the 27 member agencies by population served, and Bray’s river temperature prediction models.</a:t>
            </a:r>
            <a:endParaRPr lang="en-US" sz="1300" dirty="0"/>
          </a:p>
        </p:txBody>
      </p:sp>
      <p:sp>
        <p:nvSpPr>
          <p:cNvPr id="10" name="Text 8"/>
          <p:cNvSpPr/>
          <p:nvPr/>
        </p:nvSpPr>
        <p:spPr>
          <a:xfrm>
            <a:off x="443444" y="4325112"/>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Feeds every channel: X posts, newsletter, Science Portal, ambassador shareables, board presentations</a:t>
            </a:r>
            <a:endParaRPr lang="en-US" sz="1100" dirty="0"/>
          </a:p>
        </p:txBody>
      </p:sp>
      <p:sp>
        <p:nvSpPr>
          <p:cNvPr id="11" name="Shape 4">
            <a:extLst>
              <a:ext uri="{FF2B5EF4-FFF2-40B4-BE49-F238E27FC236}">
                <a16:creationId xmlns:a16="http://schemas.microsoft.com/office/drawing/2014/main" id="{59CC6B8B-5E70-DC47-EE54-5B0547702CF7}"/>
              </a:ext>
            </a:extLst>
          </p:cNvPr>
          <p:cNvSpPr/>
          <p:nvPr/>
        </p:nvSpPr>
        <p:spPr>
          <a:xfrm>
            <a:off x="548640" y="4023359"/>
            <a:ext cx="960120" cy="256032"/>
          </a:xfrm>
          <a:prstGeom prst="roundRect">
            <a:avLst>
              <a:gd name="adj" fmla="val 50000"/>
            </a:avLst>
          </a:prstGeom>
          <a:solidFill>
            <a:srgbClr val="F7F2E8"/>
          </a:solidFill>
          <a:ln/>
        </p:spPr>
        <p:txBody>
          <a:bodyPr/>
          <a:lstStyle/>
          <a:p>
            <a:endParaRPr lang="en-US"/>
          </a:p>
        </p:txBody>
      </p:sp>
      <p:sp>
        <p:nvSpPr>
          <p:cNvPr id="12" name="Text 5">
            <a:extLst>
              <a:ext uri="{FF2B5EF4-FFF2-40B4-BE49-F238E27FC236}">
                <a16:creationId xmlns:a16="http://schemas.microsoft.com/office/drawing/2014/main" id="{C65AF208-51FE-1023-5997-27651E760AED}"/>
              </a:ext>
            </a:extLst>
          </p:cNvPr>
          <p:cNvSpPr/>
          <p:nvPr/>
        </p:nvSpPr>
        <p:spPr>
          <a:xfrm>
            <a:off x="548640" y="4023359"/>
            <a:ext cx="960120" cy="256032"/>
          </a:xfrm>
          <a:prstGeom prst="rect">
            <a:avLst/>
          </a:prstGeom>
          <a:noFill/>
          <a:ln/>
        </p:spPr>
        <p:txBody>
          <a:bodyPr wrap="square" rtlCol="0" anchor="ctr"/>
          <a:lstStyle/>
          <a:p>
            <a:pPr marL="0" indent="0" algn="ctr">
              <a:buNone/>
            </a:pPr>
            <a:r>
              <a:rPr lang="en-US" sz="900" b="1" dirty="0">
                <a:solidFill>
                  <a:srgbClr val="A47520"/>
                </a:solidFill>
                <a:latin typeface="Calibri" pitchFamily="34" charset="0"/>
                <a:ea typeface="Calibri" pitchFamily="34" charset="-122"/>
                <a:cs typeface="Calibri" pitchFamily="34" charset="-120"/>
              </a:rPr>
              <a:t>$24-36K/yr</a:t>
            </a:r>
            <a:endParaRPr lang="en-US" sz="900" dirty="0"/>
          </a:p>
        </p:txBody>
      </p:sp>
      <p:sp>
        <p:nvSpPr>
          <p:cNvPr id="13" name="Shape 6">
            <a:extLst>
              <a:ext uri="{FF2B5EF4-FFF2-40B4-BE49-F238E27FC236}">
                <a16:creationId xmlns:a16="http://schemas.microsoft.com/office/drawing/2014/main" id="{4E90B880-DBE9-B40C-652C-7B96979D6AF9}"/>
              </a:ext>
            </a:extLst>
          </p:cNvPr>
          <p:cNvSpPr/>
          <p:nvPr/>
        </p:nvSpPr>
        <p:spPr>
          <a:xfrm>
            <a:off x="1618488" y="4023359"/>
            <a:ext cx="1508760" cy="256032"/>
          </a:xfrm>
          <a:prstGeom prst="roundRect">
            <a:avLst>
              <a:gd name="adj" fmla="val 50000"/>
            </a:avLst>
          </a:prstGeom>
          <a:solidFill>
            <a:srgbClr val="EDF2F9"/>
          </a:solidFill>
          <a:ln/>
        </p:spPr>
        <p:txBody>
          <a:bodyPr/>
          <a:lstStyle/>
          <a:p>
            <a:endParaRPr lang="en-US"/>
          </a:p>
        </p:txBody>
      </p:sp>
      <p:sp>
        <p:nvSpPr>
          <p:cNvPr id="14" name="Text 7">
            <a:extLst>
              <a:ext uri="{FF2B5EF4-FFF2-40B4-BE49-F238E27FC236}">
                <a16:creationId xmlns:a16="http://schemas.microsoft.com/office/drawing/2014/main" id="{2B91CC1D-15FE-99AE-BF03-F1BA7D056672}"/>
              </a:ext>
            </a:extLst>
          </p:cNvPr>
          <p:cNvSpPr/>
          <p:nvPr/>
        </p:nvSpPr>
        <p:spPr>
          <a:xfrm>
            <a:off x="1618488" y="4023359"/>
            <a:ext cx="1508760" cy="256032"/>
          </a:xfrm>
          <a:prstGeom prst="rect">
            <a:avLst/>
          </a:prstGeom>
          <a:noFill/>
          <a:ln/>
        </p:spPr>
        <p:txBody>
          <a:bodyPr wrap="square" rtlCol="0" anchor="ctr"/>
          <a:lstStyle/>
          <a:p>
            <a:pPr marL="0" indent="0" algn="ctr">
              <a:buNone/>
            </a:pPr>
            <a:r>
              <a:rPr lang="en-US" sz="900" b="1" dirty="0">
                <a:solidFill>
                  <a:srgbClr val="2B5EA7"/>
                </a:solidFill>
                <a:latin typeface="Calibri" pitchFamily="34" charset="0"/>
                <a:ea typeface="Calibri" pitchFamily="34" charset="-122"/>
                <a:cs typeface="Calibri" pitchFamily="34" charset="-120"/>
              </a:rPr>
              <a:t>8 priority visuals</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DIGITAL TRANSFORMATION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685800"/>
            <a:ext cx="8046720" cy="36576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6. Water Science Ambassadors</a:t>
            </a:r>
            <a:endParaRPr lang="en-US" sz="2200" dirty="0"/>
          </a:p>
        </p:txBody>
      </p:sp>
      <p:sp>
        <p:nvSpPr>
          <p:cNvPr id="5" name="Text 3"/>
          <p:cNvSpPr/>
          <p:nvPr/>
        </p:nvSpPr>
        <p:spPr>
          <a:xfrm>
            <a:off x="548640" y="1133856"/>
            <a:ext cx="8046720" cy="502920"/>
          </a:xfrm>
          <a:prstGeom prst="rect">
            <a:avLst/>
          </a:prstGeom>
          <a:noFill/>
          <a:ln/>
        </p:spPr>
        <p:txBody>
          <a:bodyPr wrap="square" rtlCol="0" anchor="ctr"/>
          <a:lstStyle/>
          <a:p>
            <a:pPr marL="0" indent="0">
              <a:lnSpc>
                <a:spcPct val="130000"/>
              </a:lnSpc>
              <a:buNone/>
            </a:pPr>
            <a:r>
              <a:rPr lang="en-US" sz="1200" dirty="0">
                <a:solidFill>
                  <a:srgbClr val="6B6358"/>
                </a:solidFill>
                <a:latin typeface="Calibri" pitchFamily="34" charset="0"/>
                <a:ea typeface="Calibri" pitchFamily="34" charset="-122"/>
                <a:cs typeface="Calibri" pitchFamily="34" charset="-120"/>
              </a:rPr>
              <a:t>Modeled on the California Volunteers / AmeriCorps framework: a distributed network of credentialed practitioners activated to amplify a shared mission through their own institutions and channels — not a top-down campaign but coordinated reach through trusted voices.  Sample Ambassadors:</a:t>
            </a:r>
            <a:endParaRPr lang="en-US" sz="1200" dirty="0"/>
          </a:p>
        </p:txBody>
      </p:sp>
      <p:grpSp>
        <p:nvGrpSpPr>
          <p:cNvPr id="28" name="Group 27">
            <a:extLst>
              <a:ext uri="{FF2B5EF4-FFF2-40B4-BE49-F238E27FC236}">
                <a16:creationId xmlns:a16="http://schemas.microsoft.com/office/drawing/2014/main" id="{0512C9DD-EE42-4BE0-ADC0-FAB1BEED0360}"/>
              </a:ext>
            </a:extLst>
          </p:cNvPr>
          <p:cNvGrpSpPr/>
          <p:nvPr/>
        </p:nvGrpSpPr>
        <p:grpSpPr>
          <a:xfrm>
            <a:off x="548640" y="1856232"/>
            <a:ext cx="8046720" cy="2139696"/>
            <a:chOff x="548640" y="1691640"/>
            <a:chExt cx="8046720" cy="2139696"/>
          </a:xfrm>
        </p:grpSpPr>
        <p:sp>
          <p:nvSpPr>
            <p:cNvPr id="6" name="Text 4"/>
            <p:cNvSpPr/>
            <p:nvPr/>
          </p:nvSpPr>
          <p:spPr>
            <a:xfrm>
              <a:off x="548640" y="1691640"/>
              <a:ext cx="2011680" cy="182880"/>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SWC-funded researchers</a:t>
              </a:r>
              <a:endParaRPr lang="en-US" sz="1100" dirty="0"/>
            </a:p>
          </p:txBody>
        </p:sp>
        <p:sp>
          <p:nvSpPr>
            <p:cNvPr id="7" name="Text 5"/>
            <p:cNvSpPr/>
            <p:nvPr/>
          </p:nvSpPr>
          <p:spPr>
            <a:xfrm>
              <a:off x="2651760" y="1691640"/>
              <a:ext cx="2286000" cy="182880"/>
            </a:xfrm>
            <a:prstGeom prst="rect">
              <a:avLst/>
            </a:prstGeom>
            <a:noFill/>
            <a:ln/>
          </p:spPr>
          <p:txBody>
            <a:bodyPr wrap="square" rtlCol="0" anchor="ctr"/>
            <a:lstStyle/>
            <a:p>
              <a:pPr marL="0" indent="0">
                <a:buNone/>
              </a:pPr>
              <a:r>
                <a:rPr lang="en-US" sz="1100" dirty="0">
                  <a:solidFill>
                    <a:srgbClr val="1A6E8A"/>
                  </a:solidFill>
                  <a:latin typeface="Calibri" pitchFamily="34" charset="0"/>
                  <a:ea typeface="Calibri" pitchFamily="34" charset="-122"/>
                  <a:cs typeface="Calibri" pitchFamily="34" charset="-120"/>
                </a:rPr>
                <a:t>Connon, Cordoleani, Jeffres</a:t>
              </a:r>
              <a:endParaRPr lang="en-US" sz="1100" dirty="0"/>
            </a:p>
          </p:txBody>
        </p:sp>
        <p:sp>
          <p:nvSpPr>
            <p:cNvPr id="8" name="Text 6"/>
            <p:cNvSpPr/>
            <p:nvPr/>
          </p:nvSpPr>
          <p:spPr>
            <a:xfrm>
              <a:off x="5029200" y="1691640"/>
              <a:ext cx="3566160" cy="384048"/>
            </a:xfrm>
            <a:prstGeom prst="rect">
              <a:avLst/>
            </a:prstGeom>
            <a:noFill/>
            <a:ln/>
          </p:spPr>
          <p:txBody>
            <a:bodyPr wrap="square" rtlCol="0" anchor="ctr"/>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Peer-reviewed credibility; published findings are SWC’s strongest evidence</a:t>
              </a:r>
              <a:endParaRPr lang="en-US" sz="1000" dirty="0"/>
            </a:p>
          </p:txBody>
        </p:sp>
        <p:sp>
          <p:nvSpPr>
            <p:cNvPr id="9" name="Text 7"/>
            <p:cNvSpPr/>
            <p:nvPr/>
          </p:nvSpPr>
          <p:spPr>
            <a:xfrm>
              <a:off x="548640" y="2130552"/>
              <a:ext cx="2011680" cy="182880"/>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SFSU researchers</a:t>
              </a:r>
              <a:endParaRPr lang="en-US" sz="1100" dirty="0"/>
            </a:p>
          </p:txBody>
        </p:sp>
        <p:sp>
          <p:nvSpPr>
            <p:cNvPr id="10" name="Text 8"/>
            <p:cNvSpPr/>
            <p:nvPr/>
          </p:nvSpPr>
          <p:spPr>
            <a:xfrm>
              <a:off x="2651760" y="2130552"/>
              <a:ext cx="2286000" cy="182880"/>
            </a:xfrm>
            <a:prstGeom prst="rect">
              <a:avLst/>
            </a:prstGeom>
            <a:noFill/>
            <a:ln/>
          </p:spPr>
          <p:txBody>
            <a:bodyPr wrap="square" rtlCol="0" anchor="ctr"/>
            <a:lstStyle/>
            <a:p>
              <a:pPr marL="0" indent="0">
                <a:buNone/>
              </a:pPr>
              <a:r>
                <a:rPr lang="en-US" sz="1100" dirty="0">
                  <a:solidFill>
                    <a:srgbClr val="1A6E8A"/>
                  </a:solidFill>
                  <a:latin typeface="Calibri" pitchFamily="34" charset="0"/>
                  <a:ea typeface="Calibri" pitchFamily="34" charset="-122"/>
                  <a:cs typeface="Calibri" pitchFamily="34" charset="-120"/>
                </a:rPr>
                <a:t>Bray, Kimmerer</a:t>
              </a:r>
              <a:endParaRPr lang="en-US" sz="1100" dirty="0"/>
            </a:p>
          </p:txBody>
        </p:sp>
        <p:sp>
          <p:nvSpPr>
            <p:cNvPr id="11" name="Text 9"/>
            <p:cNvSpPr/>
            <p:nvPr/>
          </p:nvSpPr>
          <p:spPr>
            <a:xfrm>
              <a:off x="5029200" y="2130552"/>
              <a:ext cx="3566160" cy="384048"/>
            </a:xfrm>
            <a:prstGeom prst="rect">
              <a:avLst/>
            </a:prstGeom>
            <a:noFill/>
            <a:ln/>
          </p:spPr>
          <p:txBody>
            <a:bodyPr wrap="square" rtlCol="0" anchor="ctr"/>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Independent academic voices with public profiles and media experience</a:t>
              </a:r>
              <a:endParaRPr lang="en-US" sz="1000" dirty="0"/>
            </a:p>
          </p:txBody>
        </p:sp>
        <p:sp>
          <p:nvSpPr>
            <p:cNvPr id="12" name="Text 10"/>
            <p:cNvSpPr/>
            <p:nvPr/>
          </p:nvSpPr>
          <p:spPr>
            <a:xfrm>
              <a:off x="548640" y="2569464"/>
              <a:ext cx="2011680" cy="182880"/>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Floodplain Forward</a:t>
              </a:r>
              <a:endParaRPr lang="en-US" sz="1100" dirty="0"/>
            </a:p>
          </p:txBody>
        </p:sp>
        <p:sp>
          <p:nvSpPr>
            <p:cNvPr id="13" name="Text 11"/>
            <p:cNvSpPr/>
            <p:nvPr/>
          </p:nvSpPr>
          <p:spPr>
            <a:xfrm>
              <a:off x="2651760" y="2569464"/>
              <a:ext cx="2286000" cy="182880"/>
            </a:xfrm>
            <a:prstGeom prst="rect">
              <a:avLst/>
            </a:prstGeom>
            <a:noFill/>
            <a:ln/>
          </p:spPr>
          <p:txBody>
            <a:bodyPr wrap="square" rtlCol="0" anchor="ctr"/>
            <a:lstStyle/>
            <a:p>
              <a:pPr marL="0" indent="0">
                <a:buNone/>
              </a:pPr>
              <a:r>
                <a:rPr lang="en-US" sz="1100" dirty="0">
                  <a:solidFill>
                    <a:srgbClr val="1A6E8A"/>
                  </a:solidFill>
                  <a:latin typeface="Calibri" pitchFamily="34" charset="0"/>
                  <a:ea typeface="Calibri" pitchFamily="34" charset="-122"/>
                  <a:cs typeface="Calibri" pitchFamily="34" charset="-120"/>
                </a:rPr>
                <a:t>David Guy (NCWA)</a:t>
              </a:r>
              <a:endParaRPr lang="en-US" sz="1100" dirty="0"/>
            </a:p>
          </p:txBody>
        </p:sp>
        <p:sp>
          <p:nvSpPr>
            <p:cNvPr id="14" name="Text 12"/>
            <p:cNvSpPr/>
            <p:nvPr/>
          </p:nvSpPr>
          <p:spPr>
            <a:xfrm>
              <a:off x="5029200" y="2569464"/>
              <a:ext cx="3566160" cy="384048"/>
            </a:xfrm>
            <a:prstGeom prst="rect">
              <a:avLst/>
            </a:prstGeom>
            <a:noFill/>
            <a:ln/>
          </p:spPr>
          <p:txBody>
            <a:bodyPr wrap="square" rtlCol="0" anchor="ctr"/>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Bridges both coalitions; most visible Sacramento Valley water leader</a:t>
              </a:r>
              <a:endParaRPr lang="en-US" sz="1000" dirty="0"/>
            </a:p>
          </p:txBody>
        </p:sp>
        <p:sp>
          <p:nvSpPr>
            <p:cNvPr id="15" name="Text 13"/>
            <p:cNvSpPr/>
            <p:nvPr/>
          </p:nvSpPr>
          <p:spPr>
            <a:xfrm>
              <a:off x="548640" y="3008376"/>
              <a:ext cx="2011680" cy="182880"/>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Member agency GMs</a:t>
              </a:r>
              <a:endParaRPr lang="en-US" sz="1100" dirty="0"/>
            </a:p>
          </p:txBody>
        </p:sp>
        <p:sp>
          <p:nvSpPr>
            <p:cNvPr id="16" name="Text 14"/>
            <p:cNvSpPr/>
            <p:nvPr/>
          </p:nvSpPr>
          <p:spPr>
            <a:xfrm>
              <a:off x="2651760" y="3008376"/>
              <a:ext cx="2286000" cy="182880"/>
            </a:xfrm>
            <a:prstGeom prst="rect">
              <a:avLst/>
            </a:prstGeom>
            <a:noFill/>
            <a:ln/>
          </p:spPr>
          <p:txBody>
            <a:bodyPr wrap="square" rtlCol="0" anchor="ctr"/>
            <a:lstStyle/>
            <a:p>
              <a:pPr marL="0" indent="0">
                <a:buNone/>
              </a:pPr>
              <a:r>
                <a:rPr lang="en-US" sz="1100" dirty="0">
                  <a:solidFill>
                    <a:srgbClr val="1A6E8A"/>
                  </a:solidFill>
                  <a:latin typeface="Calibri" pitchFamily="34" charset="0"/>
                  <a:ea typeface="Calibri" pitchFamily="34" charset="-122"/>
                  <a:cs typeface="Calibri" pitchFamily="34" charset="-120"/>
                </a:rPr>
                <a:t>Media-comfortable executives</a:t>
              </a:r>
              <a:endParaRPr lang="en-US" sz="1100" dirty="0"/>
            </a:p>
          </p:txBody>
        </p:sp>
        <p:sp>
          <p:nvSpPr>
            <p:cNvPr id="17" name="Text 15"/>
            <p:cNvSpPr/>
            <p:nvPr/>
          </p:nvSpPr>
          <p:spPr>
            <a:xfrm>
              <a:off x="5029200" y="3008376"/>
              <a:ext cx="3566160" cy="384048"/>
            </a:xfrm>
            <a:prstGeom prst="rect">
              <a:avLst/>
            </a:prstGeom>
            <a:noFill/>
            <a:ln/>
          </p:spPr>
          <p:txBody>
            <a:bodyPr wrap="square" rtlCol="0" anchor="ctr"/>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Institutional authority and local credibility with boards and communities</a:t>
              </a:r>
              <a:endParaRPr lang="en-US" sz="1000" dirty="0"/>
            </a:p>
          </p:txBody>
        </p:sp>
        <p:sp>
          <p:nvSpPr>
            <p:cNvPr id="18" name="Text 16"/>
            <p:cNvSpPr/>
            <p:nvPr/>
          </p:nvSpPr>
          <p:spPr>
            <a:xfrm>
              <a:off x="548640" y="3447288"/>
              <a:ext cx="2011680" cy="182880"/>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Allied organizations</a:t>
              </a:r>
              <a:endParaRPr lang="en-US" sz="1100" dirty="0"/>
            </a:p>
          </p:txBody>
        </p:sp>
        <p:sp>
          <p:nvSpPr>
            <p:cNvPr id="19" name="Text 17"/>
            <p:cNvSpPr/>
            <p:nvPr/>
          </p:nvSpPr>
          <p:spPr>
            <a:xfrm>
              <a:off x="2651760" y="3447288"/>
              <a:ext cx="2286000" cy="182880"/>
            </a:xfrm>
            <a:prstGeom prst="rect">
              <a:avLst/>
            </a:prstGeom>
            <a:noFill/>
            <a:ln/>
          </p:spPr>
          <p:txBody>
            <a:bodyPr wrap="square" rtlCol="0" anchor="ctr"/>
            <a:lstStyle/>
            <a:p>
              <a:pPr marL="0" indent="0">
                <a:buNone/>
              </a:pPr>
              <a:r>
                <a:rPr lang="en-US" sz="1100" dirty="0">
                  <a:solidFill>
                    <a:srgbClr val="1A6E8A"/>
                  </a:solidFill>
                  <a:latin typeface="Calibri" pitchFamily="34" charset="0"/>
                  <a:ea typeface="Calibri" pitchFamily="34" charset="-122"/>
                  <a:cs typeface="Calibri" pitchFamily="34" charset="-120"/>
                </a:rPr>
                <a:t>CalDesal, ACWA</a:t>
              </a:r>
              <a:endParaRPr lang="en-US" sz="1100" dirty="0"/>
            </a:p>
          </p:txBody>
        </p:sp>
        <p:sp>
          <p:nvSpPr>
            <p:cNvPr id="20" name="Text 18"/>
            <p:cNvSpPr/>
            <p:nvPr/>
          </p:nvSpPr>
          <p:spPr>
            <a:xfrm>
              <a:off x="5029200" y="3447288"/>
              <a:ext cx="3566160" cy="384048"/>
            </a:xfrm>
            <a:prstGeom prst="rect">
              <a:avLst/>
            </a:prstGeom>
            <a:noFill/>
            <a:ln/>
          </p:spPr>
          <p:txBody>
            <a:bodyPr wrap="square" rtlCol="0" anchor="ctr"/>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Broaden reach into adjacent water policy audiences</a:t>
              </a:r>
              <a:endParaRPr lang="en-US" sz="1000" dirty="0"/>
            </a:p>
          </p:txBody>
        </p:sp>
      </p:grpSp>
      <p:sp>
        <p:nvSpPr>
          <p:cNvPr id="21" name="Text 19"/>
          <p:cNvSpPr/>
          <p:nvPr/>
        </p:nvSpPr>
        <p:spPr>
          <a:xfrm>
            <a:off x="548640" y="3931920"/>
            <a:ext cx="8046720" cy="411480"/>
          </a:xfrm>
          <a:prstGeom prst="rect">
            <a:avLst/>
          </a:prstGeom>
          <a:noFill/>
          <a:ln/>
        </p:spPr>
        <p:txBody>
          <a:bodyPr wrap="square" rtlCol="0" anchor="ctr"/>
          <a:lstStyle/>
          <a:p>
            <a:pPr marL="0" indent="0">
              <a:lnSpc>
                <a:spcPct val="130000"/>
              </a:lnSpc>
              <a:buNone/>
            </a:pPr>
            <a:r>
              <a:rPr lang="en-US" sz="1100" i="1" dirty="0">
                <a:solidFill>
                  <a:srgbClr val="958D80"/>
                </a:solidFill>
                <a:latin typeface="Calibri" pitchFamily="34" charset="0"/>
                <a:ea typeface="Calibri" pitchFamily="34" charset="-122"/>
                <a:cs typeface="Calibri" pitchFamily="34" charset="-120"/>
              </a:rPr>
              <a:t>Not paid influencers — practitioners who share the mission. Slack/Signal group, monthly brief, pre-release content 24 hours before public posting. $2K/yr coordination.</a:t>
            </a:r>
            <a:endParaRPr lang="en-US" sz="1100" dirty="0"/>
          </a:p>
        </p:txBody>
      </p:sp>
      <p:sp>
        <p:nvSpPr>
          <p:cNvPr id="22" name="Shape 20"/>
          <p:cNvSpPr/>
          <p:nvPr/>
        </p:nvSpPr>
        <p:spPr>
          <a:xfrm>
            <a:off x="548640" y="4434840"/>
            <a:ext cx="685800" cy="256032"/>
          </a:xfrm>
          <a:prstGeom prst="roundRect">
            <a:avLst>
              <a:gd name="adj" fmla="val 50000"/>
            </a:avLst>
          </a:prstGeom>
          <a:solidFill>
            <a:srgbClr val="EDF5EF"/>
          </a:solidFill>
          <a:ln/>
        </p:spPr>
        <p:txBody>
          <a:bodyPr/>
          <a:lstStyle/>
          <a:p>
            <a:endParaRPr lang="en-US"/>
          </a:p>
        </p:txBody>
      </p:sp>
      <p:sp>
        <p:nvSpPr>
          <p:cNvPr id="23" name="Text 21"/>
          <p:cNvSpPr/>
          <p:nvPr/>
        </p:nvSpPr>
        <p:spPr>
          <a:xfrm>
            <a:off x="548640" y="4434840"/>
            <a:ext cx="685800" cy="256032"/>
          </a:xfrm>
          <a:prstGeom prst="rect">
            <a:avLst/>
          </a:prstGeom>
          <a:noFill/>
          <a:ln/>
        </p:spPr>
        <p:txBody>
          <a:bodyPr wrap="square" rtlCol="0" anchor="ctr"/>
          <a:lstStyle/>
          <a:p>
            <a:pPr marL="0" indent="0" algn="ctr">
              <a:buNone/>
            </a:pPr>
            <a:r>
              <a:rPr lang="en-US" sz="900" b="1" dirty="0">
                <a:solidFill>
                  <a:srgbClr val="2D7A3E"/>
                </a:solidFill>
                <a:latin typeface="Calibri" pitchFamily="34" charset="0"/>
                <a:ea typeface="Calibri" pitchFamily="34" charset="-122"/>
                <a:cs typeface="Calibri" pitchFamily="34" charset="-120"/>
              </a:rPr>
              <a:t>$2K/yr</a:t>
            </a:r>
            <a:endParaRPr lang="en-US" sz="900" dirty="0"/>
          </a:p>
        </p:txBody>
      </p:sp>
      <p:sp>
        <p:nvSpPr>
          <p:cNvPr id="24" name="Shape 22"/>
          <p:cNvSpPr/>
          <p:nvPr/>
        </p:nvSpPr>
        <p:spPr>
          <a:xfrm>
            <a:off x="1344168" y="4434840"/>
            <a:ext cx="1097280" cy="256032"/>
          </a:xfrm>
          <a:prstGeom prst="roundRect">
            <a:avLst>
              <a:gd name="adj" fmla="val 50000"/>
            </a:avLst>
          </a:prstGeom>
          <a:solidFill>
            <a:srgbClr val="EDF2F9"/>
          </a:solidFill>
          <a:ln/>
        </p:spPr>
        <p:txBody>
          <a:bodyPr/>
          <a:lstStyle/>
          <a:p>
            <a:endParaRPr lang="en-US"/>
          </a:p>
        </p:txBody>
      </p:sp>
      <p:sp>
        <p:nvSpPr>
          <p:cNvPr id="25" name="Text 23"/>
          <p:cNvSpPr/>
          <p:nvPr/>
        </p:nvSpPr>
        <p:spPr>
          <a:xfrm>
            <a:off x="1344168" y="4434840"/>
            <a:ext cx="1097280" cy="256032"/>
          </a:xfrm>
          <a:prstGeom prst="rect">
            <a:avLst/>
          </a:prstGeom>
          <a:noFill/>
          <a:ln/>
        </p:spPr>
        <p:txBody>
          <a:bodyPr wrap="square" rtlCol="0" anchor="ctr"/>
          <a:lstStyle/>
          <a:p>
            <a:pPr marL="0" indent="0" algn="ctr">
              <a:buNone/>
            </a:pPr>
            <a:r>
              <a:rPr lang="en-US" sz="900" b="1" dirty="0">
                <a:solidFill>
                  <a:srgbClr val="2B5EA7"/>
                </a:solidFill>
                <a:latin typeface="Calibri" pitchFamily="34" charset="0"/>
                <a:ea typeface="Calibri" pitchFamily="34" charset="-122"/>
                <a:cs typeface="Calibri" pitchFamily="34" charset="-120"/>
              </a:rPr>
              <a:t>15-20 voices</a:t>
            </a:r>
            <a:endParaRPr lang="en-US" sz="900" dirty="0"/>
          </a:p>
        </p:txBody>
      </p:sp>
      <p:sp>
        <p:nvSpPr>
          <p:cNvPr id="26" name="Shape 24"/>
          <p:cNvSpPr/>
          <p:nvPr/>
        </p:nvSpPr>
        <p:spPr>
          <a:xfrm>
            <a:off x="2551176" y="4434840"/>
            <a:ext cx="1577340" cy="256032"/>
          </a:xfrm>
          <a:prstGeom prst="roundRect">
            <a:avLst>
              <a:gd name="adj" fmla="val 50000"/>
            </a:avLst>
          </a:prstGeom>
          <a:solidFill>
            <a:srgbClr val="F0EDF7"/>
          </a:solidFill>
          <a:ln/>
        </p:spPr>
        <p:txBody>
          <a:bodyPr/>
          <a:lstStyle/>
          <a:p>
            <a:endParaRPr lang="en-US"/>
          </a:p>
        </p:txBody>
      </p:sp>
      <p:sp>
        <p:nvSpPr>
          <p:cNvPr id="27" name="Text 25"/>
          <p:cNvSpPr/>
          <p:nvPr/>
        </p:nvSpPr>
        <p:spPr>
          <a:xfrm>
            <a:off x="2551176" y="4434840"/>
            <a:ext cx="1577340" cy="256032"/>
          </a:xfrm>
          <a:prstGeom prst="rect">
            <a:avLst/>
          </a:prstGeom>
          <a:noFill/>
          <a:ln/>
        </p:spPr>
        <p:txBody>
          <a:bodyPr wrap="square" rtlCol="0" anchor="ctr"/>
          <a:lstStyle/>
          <a:p>
            <a:pPr marL="0" indent="0" algn="ctr">
              <a:buNone/>
            </a:pPr>
            <a:r>
              <a:rPr lang="en-US" sz="900" b="1" dirty="0">
                <a:solidFill>
                  <a:srgbClr val="5B4FA0"/>
                </a:solidFill>
                <a:latin typeface="Calibri" pitchFamily="34" charset="0"/>
                <a:ea typeface="Calibri" pitchFamily="34" charset="-122"/>
                <a:cs typeface="Calibri" pitchFamily="34" charset="-120"/>
              </a:rPr>
              <a:t>CA Volunteers model</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DIGITAL TRANSFORMATION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7. Member agency co-production</a:t>
            </a:r>
            <a:endParaRPr lang="en-US" sz="2200" dirty="0"/>
          </a:p>
        </p:txBody>
      </p:sp>
      <p:sp>
        <p:nvSpPr>
          <p:cNvPr id="5" name="Text 3"/>
          <p:cNvSpPr/>
          <p:nvPr/>
        </p:nvSpPr>
        <p:spPr>
          <a:xfrm>
            <a:off x="548640" y="1417320"/>
            <a:ext cx="8046720" cy="2286000"/>
          </a:xfrm>
          <a:prstGeom prst="rect">
            <a:avLst/>
          </a:prstGeom>
          <a:noFill/>
          <a:ln/>
        </p:spPr>
        <p:txBody>
          <a:bodyPr wrap="square" rtlCol="0" anchor="t"/>
          <a:lstStyle/>
          <a:p>
            <a:pPr marL="0" indent="0">
              <a:lnSpc>
                <a:spcPct val="155000"/>
              </a:lnSpc>
              <a:buNone/>
            </a:pPr>
            <a:r>
              <a:rPr lang="en-US" sz="1300" b="1" dirty="0">
                <a:solidFill>
                  <a:srgbClr val="3D3830"/>
                </a:solidFill>
                <a:latin typeface="Calibri" pitchFamily="34" charset="0"/>
                <a:ea typeface="Calibri" pitchFamily="34" charset="-122"/>
                <a:cs typeface="Calibri" pitchFamily="34" charset="-120"/>
              </a:rPr>
              <a:t>Consistency without control</a:t>
            </a:r>
            <a:r>
              <a:rPr lang="en-US" sz="1300" dirty="0">
                <a:solidFill>
                  <a:srgbClr val="3D3830"/>
                </a:solidFill>
                <a:latin typeface="Calibri" pitchFamily="34" charset="0"/>
                <a:ea typeface="Calibri" pitchFamily="34" charset="-122"/>
                <a:cs typeface="Calibri" pitchFamily="34" charset="-120"/>
              </a:rPr>
              <a:t>: SWC produces message frameworks, talking points, and media templates that all 27 agencies draw from. Each agency responds in its own voice while reinforcing SWC’s core position. SWC coordinates the message; agencies own the delivery.</a:t>
            </a:r>
            <a:endParaRPr lang="en-US" sz="1300" dirty="0"/>
          </a:p>
          <a:p>
            <a:pPr marL="0" indent="0">
              <a:lnSpc>
                <a:spcPct val="155000"/>
              </a:lnSpc>
              <a:buNone/>
            </a:pPr>
            <a:endParaRPr lang="en-US" sz="1300" dirty="0"/>
          </a:p>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Per agency: 90-second spotlight video, SWP profile, social series, board briefing. Champions of Science stories (Kern $21M, Alameda fish ladders, Solano 2,150 Chinook, Napa Living River) fuel the content engine. All materials tracked via the Member Hub — visibility into which agencies engage and which need outreach.</a:t>
            </a:r>
            <a:endParaRPr lang="en-US" sz="1300" dirty="0"/>
          </a:p>
        </p:txBody>
      </p:sp>
      <p:sp>
        <p:nvSpPr>
          <p:cNvPr id="6" name="Shape 4"/>
          <p:cNvSpPr/>
          <p:nvPr/>
        </p:nvSpPr>
        <p:spPr>
          <a:xfrm>
            <a:off x="548640" y="3886200"/>
            <a:ext cx="1028700" cy="256032"/>
          </a:xfrm>
          <a:prstGeom prst="roundRect">
            <a:avLst>
              <a:gd name="adj" fmla="val 50000"/>
            </a:avLst>
          </a:prstGeom>
          <a:solidFill>
            <a:srgbClr val="EDF5EF"/>
          </a:solidFill>
          <a:ln/>
        </p:spPr>
        <p:txBody>
          <a:bodyPr/>
          <a:lstStyle/>
          <a:p>
            <a:endParaRPr lang="en-US"/>
          </a:p>
        </p:txBody>
      </p:sp>
      <p:sp>
        <p:nvSpPr>
          <p:cNvPr id="7" name="Text 5"/>
          <p:cNvSpPr/>
          <p:nvPr/>
        </p:nvSpPr>
        <p:spPr>
          <a:xfrm>
            <a:off x="548640" y="3886200"/>
            <a:ext cx="1028700" cy="256032"/>
          </a:xfrm>
          <a:prstGeom prst="rect">
            <a:avLst/>
          </a:prstGeom>
          <a:noFill/>
          <a:ln/>
        </p:spPr>
        <p:txBody>
          <a:bodyPr wrap="square" rtlCol="0" anchor="ctr"/>
          <a:lstStyle/>
          <a:p>
            <a:pPr marL="0" indent="0" algn="ctr">
              <a:buNone/>
            </a:pPr>
            <a:r>
              <a:rPr lang="en-US" sz="900" b="1" dirty="0">
                <a:solidFill>
                  <a:srgbClr val="2D7A3E"/>
                </a:solidFill>
                <a:latin typeface="Calibri" pitchFamily="34" charset="0"/>
                <a:ea typeface="Calibri" pitchFamily="34" charset="-122"/>
                <a:cs typeface="Calibri" pitchFamily="34" charset="-120"/>
              </a:rPr>
              <a:t>27 channels</a:t>
            </a:r>
            <a:endParaRPr lang="en-US" sz="900" dirty="0"/>
          </a:p>
        </p:txBody>
      </p:sp>
      <p:sp>
        <p:nvSpPr>
          <p:cNvPr id="8" name="Shape 6"/>
          <p:cNvSpPr/>
          <p:nvPr/>
        </p:nvSpPr>
        <p:spPr>
          <a:xfrm>
            <a:off x="1687068" y="3886200"/>
            <a:ext cx="2125980" cy="256032"/>
          </a:xfrm>
          <a:prstGeom prst="roundRect">
            <a:avLst>
              <a:gd name="adj" fmla="val 50000"/>
            </a:avLst>
          </a:prstGeom>
          <a:solidFill>
            <a:srgbClr val="EDF2F9"/>
          </a:solidFill>
          <a:ln/>
        </p:spPr>
        <p:txBody>
          <a:bodyPr/>
          <a:lstStyle/>
          <a:p>
            <a:endParaRPr lang="en-US"/>
          </a:p>
        </p:txBody>
      </p:sp>
      <p:sp>
        <p:nvSpPr>
          <p:cNvPr id="9" name="Text 7"/>
          <p:cNvSpPr/>
          <p:nvPr/>
        </p:nvSpPr>
        <p:spPr>
          <a:xfrm>
            <a:off x="1687068" y="3886200"/>
            <a:ext cx="2125980" cy="256032"/>
          </a:xfrm>
          <a:prstGeom prst="rect">
            <a:avLst/>
          </a:prstGeom>
          <a:noFill/>
          <a:ln/>
        </p:spPr>
        <p:txBody>
          <a:bodyPr wrap="square" rtlCol="0" anchor="ctr"/>
          <a:lstStyle/>
          <a:p>
            <a:pPr marL="0" indent="0" algn="ctr">
              <a:buNone/>
            </a:pPr>
            <a:r>
              <a:rPr lang="en-US" sz="900" b="1" dirty="0">
                <a:solidFill>
                  <a:srgbClr val="2B5EA7"/>
                </a:solidFill>
                <a:latin typeface="Calibri" pitchFamily="34" charset="0"/>
                <a:ea typeface="Calibri" pitchFamily="34" charset="-122"/>
                <a:cs typeface="Calibri" pitchFamily="34" charset="-120"/>
              </a:rPr>
              <a:t>Consistency without control</a:t>
            </a:r>
            <a:endParaRPr lang="en-US" sz="900" dirty="0"/>
          </a:p>
        </p:txBody>
      </p:sp>
      <p:sp>
        <p:nvSpPr>
          <p:cNvPr id="10" name="Shape 8"/>
          <p:cNvSpPr/>
          <p:nvPr/>
        </p:nvSpPr>
        <p:spPr>
          <a:xfrm>
            <a:off x="3922776" y="3886200"/>
            <a:ext cx="891540" cy="256032"/>
          </a:xfrm>
          <a:prstGeom prst="roundRect">
            <a:avLst>
              <a:gd name="adj" fmla="val 50000"/>
            </a:avLst>
          </a:prstGeom>
          <a:solidFill>
            <a:srgbClr val="F7F2E8"/>
          </a:solidFill>
          <a:ln/>
        </p:spPr>
        <p:txBody>
          <a:bodyPr/>
          <a:lstStyle/>
          <a:p>
            <a:endParaRPr lang="en-US"/>
          </a:p>
        </p:txBody>
      </p:sp>
      <p:sp>
        <p:nvSpPr>
          <p:cNvPr id="11" name="Text 9"/>
          <p:cNvSpPr/>
          <p:nvPr/>
        </p:nvSpPr>
        <p:spPr>
          <a:xfrm>
            <a:off x="3922776" y="3886200"/>
            <a:ext cx="891540" cy="256032"/>
          </a:xfrm>
          <a:prstGeom prst="rect">
            <a:avLst/>
          </a:prstGeom>
          <a:noFill/>
          <a:ln/>
        </p:spPr>
        <p:txBody>
          <a:bodyPr wrap="square" rtlCol="0" anchor="ctr"/>
          <a:lstStyle/>
          <a:p>
            <a:pPr marL="0" indent="0" algn="ctr">
              <a:buNone/>
            </a:pPr>
            <a:r>
              <a:rPr lang="en-US" sz="900" b="1" dirty="0">
                <a:solidFill>
                  <a:srgbClr val="A47520"/>
                </a:solidFill>
                <a:latin typeface="Calibri" pitchFamily="34" charset="0"/>
                <a:ea typeface="Calibri" pitchFamily="34" charset="-122"/>
                <a:cs typeface="Calibri" pitchFamily="34" charset="-120"/>
              </a:rPr>
              <a:t>Trackable</a:t>
            </a:r>
            <a:endParaRPr lang="en-US" sz="900" dirty="0"/>
          </a:p>
        </p:txBody>
      </p:sp>
      <p:sp>
        <p:nvSpPr>
          <p:cNvPr id="12" name="Text 10"/>
          <p:cNvSpPr/>
          <p:nvPr/>
        </p:nvSpPr>
        <p:spPr>
          <a:xfrm>
            <a:off x="548640" y="42519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Depends on: website member hub, War Room message architecture, data viz assets</a:t>
            </a:r>
            <a:endParaRPr lang="en-US" sz="11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DIGITAL TRANSFORMATION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45720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8. Year 1 investment (estimate)</a:t>
            </a:r>
            <a:endParaRPr lang="en-US" sz="2200" dirty="0"/>
          </a:p>
        </p:txBody>
      </p:sp>
      <p:sp>
        <p:nvSpPr>
          <p:cNvPr id="5" name="Shape 3"/>
          <p:cNvSpPr/>
          <p:nvPr/>
        </p:nvSpPr>
        <p:spPr>
          <a:xfrm>
            <a:off x="548640" y="1325880"/>
            <a:ext cx="8046720" cy="310896"/>
          </a:xfrm>
          <a:prstGeom prst="rect">
            <a:avLst/>
          </a:prstGeom>
          <a:solidFill>
            <a:srgbClr val="FAF9F7"/>
          </a:solidFill>
          <a:ln/>
        </p:spPr>
        <p:txBody>
          <a:bodyPr/>
          <a:lstStyle/>
          <a:p>
            <a:endParaRPr lang="en-US"/>
          </a:p>
        </p:txBody>
      </p:sp>
      <p:sp>
        <p:nvSpPr>
          <p:cNvPr id="6" name="Text 4"/>
          <p:cNvSpPr/>
          <p:nvPr/>
        </p:nvSpPr>
        <p:spPr>
          <a:xfrm>
            <a:off x="640080" y="1325880"/>
            <a:ext cx="2011680" cy="310896"/>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Website rebuild</a:t>
            </a:r>
            <a:endParaRPr lang="en-US" sz="1100" dirty="0"/>
          </a:p>
        </p:txBody>
      </p:sp>
      <p:sp>
        <p:nvSpPr>
          <p:cNvPr id="7" name="Text 5"/>
          <p:cNvSpPr/>
          <p:nvPr/>
        </p:nvSpPr>
        <p:spPr>
          <a:xfrm>
            <a:off x="2743200" y="1325880"/>
            <a:ext cx="1371600" cy="310896"/>
          </a:xfrm>
          <a:prstGeom prst="rect">
            <a:avLst/>
          </a:prstGeom>
          <a:noFill/>
          <a:ln/>
        </p:spPr>
        <p:txBody>
          <a:bodyPr wrap="square" rtlCol="0" anchor="ctr"/>
          <a:lstStyle/>
          <a:p>
            <a:pPr marL="0" indent="0" algn="r">
              <a:buNone/>
            </a:pPr>
            <a:r>
              <a:rPr lang="en-US" sz="1100" dirty="0">
                <a:solidFill>
                  <a:srgbClr val="2B5EA7"/>
                </a:solidFill>
                <a:latin typeface="Consolas" pitchFamily="34" charset="0"/>
                <a:ea typeface="Consolas" pitchFamily="34" charset="-122"/>
                <a:cs typeface="Consolas" pitchFamily="34" charset="-120"/>
              </a:rPr>
              <a:t>$25,000</a:t>
            </a:r>
            <a:endParaRPr lang="en-US" sz="1100" dirty="0"/>
          </a:p>
        </p:txBody>
      </p:sp>
      <p:sp>
        <p:nvSpPr>
          <p:cNvPr id="8" name="Text 6"/>
          <p:cNvSpPr/>
          <p:nvPr/>
        </p:nvSpPr>
        <p:spPr>
          <a:xfrm>
            <a:off x="4297680" y="1325880"/>
            <a:ext cx="914400" cy="310896"/>
          </a:xfrm>
          <a:prstGeom prst="rect">
            <a:avLst/>
          </a:prstGeom>
          <a:noFill/>
          <a:ln/>
        </p:spPr>
        <p:txBody>
          <a:bodyPr wrap="square" rtlCol="0" anchor="ctr"/>
          <a:lstStyle/>
          <a:p>
            <a:pPr marL="0" indent="0" algn="ctr">
              <a:buNone/>
            </a:pPr>
            <a:r>
              <a:rPr lang="en-US" sz="900" dirty="0">
                <a:solidFill>
                  <a:srgbClr val="958D80"/>
                </a:solidFill>
                <a:latin typeface="Calibri" pitchFamily="34" charset="0"/>
                <a:ea typeface="Calibri" pitchFamily="34" charset="-122"/>
                <a:cs typeface="Calibri" pitchFamily="34" charset="-120"/>
              </a:rPr>
              <a:t>One-time</a:t>
            </a:r>
            <a:endParaRPr lang="en-US" sz="900" dirty="0"/>
          </a:p>
        </p:txBody>
      </p:sp>
      <p:sp>
        <p:nvSpPr>
          <p:cNvPr id="9" name="Text 7"/>
          <p:cNvSpPr/>
          <p:nvPr/>
        </p:nvSpPr>
        <p:spPr>
          <a:xfrm>
            <a:off x="5303520" y="1325880"/>
            <a:ext cx="3200400" cy="310896"/>
          </a:xfrm>
          <a:prstGeom prst="rect">
            <a:avLst/>
          </a:prstGeom>
          <a:noFill/>
          <a:ln/>
        </p:spPr>
        <p:txBody>
          <a:bodyPr wrap="square" rtlCol="0" anchor="ctr"/>
          <a:lstStyle/>
          <a:p>
            <a:pPr marL="0" indent="0">
              <a:buNone/>
            </a:pPr>
            <a:r>
              <a:rPr lang="en-US" sz="1000" dirty="0">
                <a:solidFill>
                  <a:srgbClr val="6B6358"/>
                </a:solidFill>
                <a:latin typeface="Calibri" pitchFamily="34" charset="0"/>
                <a:ea typeface="Calibri" pitchFamily="34" charset="-122"/>
                <a:cs typeface="Calibri" pitchFamily="34" charset="-120"/>
              </a:rPr>
              <a:t>Foundation for all digital operations</a:t>
            </a:r>
            <a:endParaRPr lang="en-US" sz="1000" dirty="0"/>
          </a:p>
        </p:txBody>
      </p:sp>
      <p:sp>
        <p:nvSpPr>
          <p:cNvPr id="10" name="Shape 8"/>
          <p:cNvSpPr/>
          <p:nvPr/>
        </p:nvSpPr>
        <p:spPr>
          <a:xfrm>
            <a:off x="548640" y="1636776"/>
            <a:ext cx="8046720" cy="310896"/>
          </a:xfrm>
          <a:prstGeom prst="rect">
            <a:avLst/>
          </a:prstGeom>
          <a:solidFill>
            <a:srgbClr val="F5F3EF"/>
          </a:solidFill>
          <a:ln/>
        </p:spPr>
        <p:txBody>
          <a:bodyPr/>
          <a:lstStyle/>
          <a:p>
            <a:endParaRPr lang="en-US"/>
          </a:p>
        </p:txBody>
      </p:sp>
      <p:sp>
        <p:nvSpPr>
          <p:cNvPr id="11" name="Text 9"/>
          <p:cNvSpPr/>
          <p:nvPr/>
        </p:nvSpPr>
        <p:spPr>
          <a:xfrm>
            <a:off x="640080" y="1636776"/>
            <a:ext cx="2011680" cy="310896"/>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X paid growth</a:t>
            </a:r>
            <a:endParaRPr lang="en-US" sz="1100" dirty="0"/>
          </a:p>
        </p:txBody>
      </p:sp>
      <p:sp>
        <p:nvSpPr>
          <p:cNvPr id="12" name="Text 10"/>
          <p:cNvSpPr/>
          <p:nvPr/>
        </p:nvSpPr>
        <p:spPr>
          <a:xfrm>
            <a:off x="2743200" y="1636776"/>
            <a:ext cx="1371600" cy="310896"/>
          </a:xfrm>
          <a:prstGeom prst="rect">
            <a:avLst/>
          </a:prstGeom>
          <a:noFill/>
          <a:ln/>
        </p:spPr>
        <p:txBody>
          <a:bodyPr wrap="square" rtlCol="0" anchor="ctr"/>
          <a:lstStyle/>
          <a:p>
            <a:pPr marL="0" indent="0" algn="r">
              <a:buNone/>
            </a:pPr>
            <a:r>
              <a:rPr lang="en-US" sz="1100" dirty="0">
                <a:solidFill>
                  <a:srgbClr val="2B5EA7"/>
                </a:solidFill>
                <a:latin typeface="Consolas" pitchFamily="34" charset="0"/>
                <a:ea typeface="Consolas" pitchFamily="34" charset="-122"/>
                <a:cs typeface="Consolas" pitchFamily="34" charset="-120"/>
              </a:rPr>
              <a:t>$30,000</a:t>
            </a:r>
            <a:endParaRPr lang="en-US" sz="1100" dirty="0"/>
          </a:p>
        </p:txBody>
      </p:sp>
      <p:sp>
        <p:nvSpPr>
          <p:cNvPr id="13" name="Text 11"/>
          <p:cNvSpPr/>
          <p:nvPr/>
        </p:nvSpPr>
        <p:spPr>
          <a:xfrm>
            <a:off x="4297680" y="1636776"/>
            <a:ext cx="914400" cy="310896"/>
          </a:xfrm>
          <a:prstGeom prst="rect">
            <a:avLst/>
          </a:prstGeom>
          <a:noFill/>
          <a:ln/>
        </p:spPr>
        <p:txBody>
          <a:bodyPr wrap="square" rtlCol="0" anchor="ctr"/>
          <a:lstStyle/>
          <a:p>
            <a:pPr marL="0" indent="0" algn="ctr">
              <a:buNone/>
            </a:pPr>
            <a:r>
              <a:rPr lang="en-US" sz="900" dirty="0">
                <a:solidFill>
                  <a:srgbClr val="958D80"/>
                </a:solidFill>
                <a:latin typeface="Calibri" pitchFamily="34" charset="0"/>
                <a:ea typeface="Calibri" pitchFamily="34" charset="-122"/>
                <a:cs typeface="Calibri" pitchFamily="34" charset="-120"/>
              </a:rPr>
              <a:t>Annual</a:t>
            </a:r>
            <a:endParaRPr lang="en-US" sz="900" dirty="0"/>
          </a:p>
        </p:txBody>
      </p:sp>
      <p:sp>
        <p:nvSpPr>
          <p:cNvPr id="14" name="Text 12"/>
          <p:cNvSpPr/>
          <p:nvPr/>
        </p:nvSpPr>
        <p:spPr>
          <a:xfrm>
            <a:off x="5303520" y="1636776"/>
            <a:ext cx="3200400" cy="310896"/>
          </a:xfrm>
          <a:prstGeom prst="rect">
            <a:avLst/>
          </a:prstGeom>
          <a:noFill/>
          <a:ln/>
        </p:spPr>
        <p:txBody>
          <a:bodyPr wrap="square" rtlCol="0" anchor="ctr"/>
          <a:lstStyle/>
          <a:p>
            <a:pPr marL="0" indent="0">
              <a:buNone/>
            </a:pPr>
            <a:r>
              <a:rPr lang="en-US" sz="1000" dirty="0">
                <a:solidFill>
                  <a:srgbClr val="6B6358"/>
                </a:solidFill>
                <a:latin typeface="Calibri" pitchFamily="34" charset="0"/>
                <a:ea typeface="Calibri" pitchFamily="34" charset="-122"/>
                <a:cs typeface="Calibri" pitchFamily="34" charset="-120"/>
              </a:rPr>
              <a:t>Follower acquisition targeting policy audience</a:t>
            </a:r>
            <a:endParaRPr lang="en-US" sz="1000" dirty="0"/>
          </a:p>
        </p:txBody>
      </p:sp>
      <p:sp>
        <p:nvSpPr>
          <p:cNvPr id="15" name="Shape 13"/>
          <p:cNvSpPr/>
          <p:nvPr/>
        </p:nvSpPr>
        <p:spPr>
          <a:xfrm>
            <a:off x="548640" y="1947672"/>
            <a:ext cx="8046720" cy="310896"/>
          </a:xfrm>
          <a:prstGeom prst="rect">
            <a:avLst/>
          </a:prstGeom>
          <a:solidFill>
            <a:srgbClr val="FAF9F7"/>
          </a:solidFill>
          <a:ln/>
        </p:spPr>
        <p:txBody>
          <a:bodyPr/>
          <a:lstStyle/>
          <a:p>
            <a:endParaRPr lang="en-US"/>
          </a:p>
        </p:txBody>
      </p:sp>
      <p:sp>
        <p:nvSpPr>
          <p:cNvPr id="16" name="Text 14"/>
          <p:cNvSpPr/>
          <p:nvPr/>
        </p:nvSpPr>
        <p:spPr>
          <a:xfrm>
            <a:off x="640080" y="1947672"/>
            <a:ext cx="2011680" cy="310896"/>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YouTube production</a:t>
            </a:r>
            <a:endParaRPr lang="en-US" sz="1100" dirty="0"/>
          </a:p>
        </p:txBody>
      </p:sp>
      <p:sp>
        <p:nvSpPr>
          <p:cNvPr id="17" name="Text 15"/>
          <p:cNvSpPr/>
          <p:nvPr/>
        </p:nvSpPr>
        <p:spPr>
          <a:xfrm>
            <a:off x="2743200" y="1947672"/>
            <a:ext cx="1371600" cy="310896"/>
          </a:xfrm>
          <a:prstGeom prst="rect">
            <a:avLst/>
          </a:prstGeom>
          <a:noFill/>
          <a:ln/>
        </p:spPr>
        <p:txBody>
          <a:bodyPr wrap="square" rtlCol="0" anchor="ctr"/>
          <a:lstStyle/>
          <a:p>
            <a:pPr marL="0" indent="0" algn="r">
              <a:buNone/>
            </a:pPr>
            <a:r>
              <a:rPr lang="en-US" sz="1100" dirty="0">
                <a:solidFill>
                  <a:srgbClr val="2B5EA7"/>
                </a:solidFill>
                <a:latin typeface="Consolas" pitchFamily="34" charset="0"/>
                <a:ea typeface="Consolas" pitchFamily="34" charset="-122"/>
                <a:cs typeface="Consolas" pitchFamily="34" charset="-120"/>
              </a:rPr>
              <a:t>$15–20,000</a:t>
            </a:r>
            <a:endParaRPr lang="en-US" sz="1100" dirty="0"/>
          </a:p>
        </p:txBody>
      </p:sp>
      <p:sp>
        <p:nvSpPr>
          <p:cNvPr id="18" name="Text 16"/>
          <p:cNvSpPr/>
          <p:nvPr/>
        </p:nvSpPr>
        <p:spPr>
          <a:xfrm>
            <a:off x="4297680" y="1947672"/>
            <a:ext cx="914400" cy="310896"/>
          </a:xfrm>
          <a:prstGeom prst="rect">
            <a:avLst/>
          </a:prstGeom>
          <a:noFill/>
          <a:ln/>
        </p:spPr>
        <p:txBody>
          <a:bodyPr wrap="square" rtlCol="0" anchor="ctr"/>
          <a:lstStyle/>
          <a:p>
            <a:pPr marL="0" indent="0" algn="ctr">
              <a:buNone/>
            </a:pPr>
            <a:r>
              <a:rPr lang="en-US" sz="900" dirty="0">
                <a:solidFill>
                  <a:srgbClr val="958D80"/>
                </a:solidFill>
                <a:latin typeface="Calibri" pitchFamily="34" charset="0"/>
                <a:ea typeface="Calibri" pitchFamily="34" charset="-122"/>
                <a:cs typeface="Calibri" pitchFamily="34" charset="-120"/>
              </a:rPr>
              <a:t>Annual</a:t>
            </a:r>
            <a:endParaRPr lang="en-US" sz="900" dirty="0"/>
          </a:p>
        </p:txBody>
      </p:sp>
      <p:sp>
        <p:nvSpPr>
          <p:cNvPr id="19" name="Text 17"/>
          <p:cNvSpPr/>
          <p:nvPr/>
        </p:nvSpPr>
        <p:spPr>
          <a:xfrm>
            <a:off x="5303520" y="1947672"/>
            <a:ext cx="3200400" cy="310896"/>
          </a:xfrm>
          <a:prstGeom prst="rect">
            <a:avLst/>
          </a:prstGeom>
          <a:noFill/>
          <a:ln/>
        </p:spPr>
        <p:txBody>
          <a:bodyPr wrap="square" rtlCol="0" anchor="ctr"/>
          <a:lstStyle/>
          <a:p>
            <a:pPr marL="0" indent="0">
              <a:buNone/>
            </a:pPr>
            <a:r>
              <a:rPr lang="en-US" sz="1000" dirty="0">
                <a:solidFill>
                  <a:srgbClr val="6B6358"/>
                </a:solidFill>
                <a:latin typeface="Calibri" pitchFamily="34" charset="0"/>
                <a:ea typeface="Calibri" pitchFamily="34" charset="-122"/>
                <a:cs typeface="Calibri" pitchFamily="34" charset="-120"/>
              </a:rPr>
              <a:t>Nerdy by Nature, GM videos, member spotlights</a:t>
            </a:r>
            <a:endParaRPr lang="en-US" sz="1000" dirty="0"/>
          </a:p>
        </p:txBody>
      </p:sp>
      <p:sp>
        <p:nvSpPr>
          <p:cNvPr id="20" name="Shape 18"/>
          <p:cNvSpPr/>
          <p:nvPr/>
        </p:nvSpPr>
        <p:spPr>
          <a:xfrm>
            <a:off x="548640" y="2258568"/>
            <a:ext cx="8046720" cy="310896"/>
          </a:xfrm>
          <a:prstGeom prst="rect">
            <a:avLst/>
          </a:prstGeom>
          <a:solidFill>
            <a:srgbClr val="F5F3EF"/>
          </a:solidFill>
          <a:ln/>
        </p:spPr>
        <p:txBody>
          <a:bodyPr/>
          <a:lstStyle/>
          <a:p>
            <a:endParaRPr lang="en-US"/>
          </a:p>
        </p:txBody>
      </p:sp>
      <p:sp>
        <p:nvSpPr>
          <p:cNvPr id="21" name="Text 19"/>
          <p:cNvSpPr/>
          <p:nvPr/>
        </p:nvSpPr>
        <p:spPr>
          <a:xfrm>
            <a:off x="640080" y="2258568"/>
            <a:ext cx="2011680" cy="310896"/>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Data visualization</a:t>
            </a:r>
            <a:endParaRPr lang="en-US" sz="1100" dirty="0"/>
          </a:p>
        </p:txBody>
      </p:sp>
      <p:sp>
        <p:nvSpPr>
          <p:cNvPr id="22" name="Text 20"/>
          <p:cNvSpPr/>
          <p:nvPr/>
        </p:nvSpPr>
        <p:spPr>
          <a:xfrm>
            <a:off x="2743200" y="2258568"/>
            <a:ext cx="1371600" cy="310896"/>
          </a:xfrm>
          <a:prstGeom prst="rect">
            <a:avLst/>
          </a:prstGeom>
          <a:noFill/>
          <a:ln/>
        </p:spPr>
        <p:txBody>
          <a:bodyPr wrap="square" rtlCol="0" anchor="ctr"/>
          <a:lstStyle/>
          <a:p>
            <a:pPr marL="0" indent="0" algn="r">
              <a:buNone/>
            </a:pPr>
            <a:r>
              <a:rPr lang="en-US" sz="1100" dirty="0">
                <a:solidFill>
                  <a:srgbClr val="2B5EA7"/>
                </a:solidFill>
                <a:latin typeface="Consolas" pitchFamily="34" charset="0"/>
                <a:ea typeface="Consolas" pitchFamily="34" charset="-122"/>
                <a:cs typeface="Consolas" pitchFamily="34" charset="-120"/>
              </a:rPr>
              <a:t>$24–36,000</a:t>
            </a:r>
            <a:endParaRPr lang="en-US" sz="1100" dirty="0"/>
          </a:p>
        </p:txBody>
      </p:sp>
      <p:sp>
        <p:nvSpPr>
          <p:cNvPr id="23" name="Text 21"/>
          <p:cNvSpPr/>
          <p:nvPr/>
        </p:nvSpPr>
        <p:spPr>
          <a:xfrm>
            <a:off x="4297680" y="2258568"/>
            <a:ext cx="914400" cy="310896"/>
          </a:xfrm>
          <a:prstGeom prst="rect">
            <a:avLst/>
          </a:prstGeom>
          <a:noFill/>
          <a:ln/>
        </p:spPr>
        <p:txBody>
          <a:bodyPr wrap="square" rtlCol="0" anchor="ctr"/>
          <a:lstStyle/>
          <a:p>
            <a:pPr marL="0" indent="0" algn="ctr">
              <a:buNone/>
            </a:pPr>
            <a:r>
              <a:rPr lang="en-US" sz="900" dirty="0">
                <a:solidFill>
                  <a:srgbClr val="958D80"/>
                </a:solidFill>
                <a:latin typeface="Calibri" pitchFamily="34" charset="0"/>
                <a:ea typeface="Calibri" pitchFamily="34" charset="-122"/>
                <a:cs typeface="Calibri" pitchFamily="34" charset="-120"/>
              </a:rPr>
              <a:t>Annual</a:t>
            </a:r>
            <a:endParaRPr lang="en-US" sz="900" dirty="0"/>
          </a:p>
        </p:txBody>
      </p:sp>
      <p:sp>
        <p:nvSpPr>
          <p:cNvPr id="24" name="Text 22"/>
          <p:cNvSpPr/>
          <p:nvPr/>
        </p:nvSpPr>
        <p:spPr>
          <a:xfrm>
            <a:off x="5303520" y="2258568"/>
            <a:ext cx="3200400" cy="310896"/>
          </a:xfrm>
          <a:prstGeom prst="rect">
            <a:avLst/>
          </a:prstGeom>
          <a:noFill/>
          <a:ln/>
        </p:spPr>
        <p:txBody>
          <a:bodyPr wrap="square" rtlCol="0" anchor="ctr"/>
          <a:lstStyle/>
          <a:p>
            <a:pPr marL="0" indent="0">
              <a:buNone/>
            </a:pPr>
            <a:r>
              <a:rPr lang="en-US" sz="1000" dirty="0">
                <a:solidFill>
                  <a:srgbClr val="6B6358"/>
                </a:solidFill>
                <a:latin typeface="Calibri" pitchFamily="34" charset="0"/>
                <a:ea typeface="Calibri" pitchFamily="34" charset="-122"/>
                <a:cs typeface="Calibri" pitchFamily="34" charset="-120"/>
              </a:rPr>
              <a:t>2-4 infographics/month, freelance designer</a:t>
            </a:r>
            <a:endParaRPr lang="en-US" sz="1000" dirty="0"/>
          </a:p>
        </p:txBody>
      </p:sp>
      <p:sp>
        <p:nvSpPr>
          <p:cNvPr id="25" name="Shape 23"/>
          <p:cNvSpPr/>
          <p:nvPr/>
        </p:nvSpPr>
        <p:spPr>
          <a:xfrm>
            <a:off x="548640" y="2569464"/>
            <a:ext cx="8046720" cy="310896"/>
          </a:xfrm>
          <a:prstGeom prst="rect">
            <a:avLst/>
          </a:prstGeom>
          <a:solidFill>
            <a:srgbClr val="FAF9F7"/>
          </a:solidFill>
          <a:ln/>
        </p:spPr>
        <p:txBody>
          <a:bodyPr/>
          <a:lstStyle/>
          <a:p>
            <a:endParaRPr lang="en-US"/>
          </a:p>
        </p:txBody>
      </p:sp>
      <p:sp>
        <p:nvSpPr>
          <p:cNvPr id="26" name="Text 24"/>
          <p:cNvSpPr/>
          <p:nvPr/>
        </p:nvSpPr>
        <p:spPr>
          <a:xfrm>
            <a:off x="640080" y="2569464"/>
            <a:ext cx="2011680" cy="310896"/>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War Room (Meltwater)</a:t>
            </a:r>
            <a:endParaRPr lang="en-US" sz="1100" dirty="0"/>
          </a:p>
        </p:txBody>
      </p:sp>
      <p:sp>
        <p:nvSpPr>
          <p:cNvPr id="27" name="Text 25"/>
          <p:cNvSpPr/>
          <p:nvPr/>
        </p:nvSpPr>
        <p:spPr>
          <a:xfrm>
            <a:off x="2743200" y="2569464"/>
            <a:ext cx="1371600" cy="310896"/>
          </a:xfrm>
          <a:prstGeom prst="rect">
            <a:avLst/>
          </a:prstGeom>
          <a:noFill/>
          <a:ln/>
        </p:spPr>
        <p:txBody>
          <a:bodyPr wrap="square" rtlCol="0" anchor="ctr"/>
          <a:lstStyle/>
          <a:p>
            <a:pPr marL="0" indent="0" algn="r">
              <a:buNone/>
            </a:pPr>
            <a:r>
              <a:rPr lang="en-US" sz="1100" dirty="0">
                <a:solidFill>
                  <a:srgbClr val="2B5EA7"/>
                </a:solidFill>
                <a:latin typeface="Consolas" pitchFamily="34" charset="0"/>
                <a:ea typeface="Consolas" pitchFamily="34" charset="-122"/>
                <a:cs typeface="Consolas" pitchFamily="34" charset="-120"/>
              </a:rPr>
              <a:t>$6–12,000</a:t>
            </a:r>
            <a:endParaRPr lang="en-US" sz="1100" dirty="0"/>
          </a:p>
        </p:txBody>
      </p:sp>
      <p:sp>
        <p:nvSpPr>
          <p:cNvPr id="28" name="Text 26"/>
          <p:cNvSpPr/>
          <p:nvPr/>
        </p:nvSpPr>
        <p:spPr>
          <a:xfrm>
            <a:off x="4297680" y="2569464"/>
            <a:ext cx="914400" cy="310896"/>
          </a:xfrm>
          <a:prstGeom prst="rect">
            <a:avLst/>
          </a:prstGeom>
          <a:noFill/>
          <a:ln/>
        </p:spPr>
        <p:txBody>
          <a:bodyPr wrap="square" rtlCol="0" anchor="ctr"/>
          <a:lstStyle/>
          <a:p>
            <a:pPr marL="0" indent="0" algn="ctr">
              <a:buNone/>
            </a:pPr>
            <a:r>
              <a:rPr lang="en-US" sz="900" dirty="0">
                <a:solidFill>
                  <a:srgbClr val="958D80"/>
                </a:solidFill>
                <a:latin typeface="Calibri" pitchFamily="34" charset="0"/>
                <a:ea typeface="Calibri" pitchFamily="34" charset="-122"/>
                <a:cs typeface="Calibri" pitchFamily="34" charset="-120"/>
              </a:rPr>
              <a:t>Annual</a:t>
            </a:r>
            <a:endParaRPr lang="en-US" sz="900" dirty="0"/>
          </a:p>
        </p:txBody>
      </p:sp>
      <p:sp>
        <p:nvSpPr>
          <p:cNvPr id="29" name="Text 27"/>
          <p:cNvSpPr/>
          <p:nvPr/>
        </p:nvSpPr>
        <p:spPr>
          <a:xfrm>
            <a:off x="5303520" y="2569464"/>
            <a:ext cx="3200400" cy="310896"/>
          </a:xfrm>
          <a:prstGeom prst="rect">
            <a:avLst/>
          </a:prstGeom>
          <a:noFill/>
          <a:ln/>
        </p:spPr>
        <p:txBody>
          <a:bodyPr wrap="square" rtlCol="0" anchor="ctr"/>
          <a:lstStyle/>
          <a:p>
            <a:pPr marL="0" indent="0">
              <a:buNone/>
            </a:pPr>
            <a:r>
              <a:rPr lang="en-US" sz="1000" dirty="0">
                <a:solidFill>
                  <a:srgbClr val="6B6358"/>
                </a:solidFill>
                <a:latin typeface="Calibri" pitchFamily="34" charset="0"/>
                <a:ea typeface="Calibri" pitchFamily="34" charset="-122"/>
                <a:cs typeface="Calibri" pitchFamily="34" charset="-120"/>
              </a:rPr>
              <a:t>Real-time monitoring + rapid response</a:t>
            </a:r>
            <a:endParaRPr lang="en-US" sz="1000" dirty="0"/>
          </a:p>
        </p:txBody>
      </p:sp>
      <p:sp>
        <p:nvSpPr>
          <p:cNvPr id="30" name="Shape 28"/>
          <p:cNvSpPr/>
          <p:nvPr/>
        </p:nvSpPr>
        <p:spPr>
          <a:xfrm>
            <a:off x="548640" y="2880360"/>
            <a:ext cx="8046720" cy="310896"/>
          </a:xfrm>
          <a:prstGeom prst="rect">
            <a:avLst/>
          </a:prstGeom>
          <a:solidFill>
            <a:srgbClr val="F5F3EF"/>
          </a:solidFill>
          <a:ln/>
        </p:spPr>
        <p:txBody>
          <a:bodyPr/>
          <a:lstStyle/>
          <a:p>
            <a:endParaRPr lang="en-US"/>
          </a:p>
        </p:txBody>
      </p:sp>
      <p:sp>
        <p:nvSpPr>
          <p:cNvPr id="31" name="Text 29"/>
          <p:cNvSpPr/>
          <p:nvPr/>
        </p:nvSpPr>
        <p:spPr>
          <a:xfrm>
            <a:off x="640080" y="2880360"/>
            <a:ext cx="2011680" cy="310896"/>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Newsletter platform</a:t>
            </a:r>
            <a:endParaRPr lang="en-US" sz="1100" dirty="0"/>
          </a:p>
        </p:txBody>
      </p:sp>
      <p:sp>
        <p:nvSpPr>
          <p:cNvPr id="32" name="Text 30"/>
          <p:cNvSpPr/>
          <p:nvPr/>
        </p:nvSpPr>
        <p:spPr>
          <a:xfrm>
            <a:off x="2743200" y="2880360"/>
            <a:ext cx="1371600" cy="310896"/>
          </a:xfrm>
          <a:prstGeom prst="rect">
            <a:avLst/>
          </a:prstGeom>
          <a:noFill/>
          <a:ln/>
        </p:spPr>
        <p:txBody>
          <a:bodyPr wrap="square" rtlCol="0" anchor="ctr"/>
          <a:lstStyle/>
          <a:p>
            <a:pPr marL="0" indent="0" algn="r">
              <a:buNone/>
            </a:pPr>
            <a:r>
              <a:rPr lang="en-US" sz="1100" dirty="0">
                <a:solidFill>
                  <a:srgbClr val="2B5EA7"/>
                </a:solidFill>
                <a:latin typeface="Consolas" pitchFamily="34" charset="0"/>
                <a:ea typeface="Consolas" pitchFamily="34" charset="-122"/>
                <a:cs typeface="Consolas" pitchFamily="34" charset="-120"/>
              </a:rPr>
              <a:t>$1,200–2,400</a:t>
            </a:r>
            <a:endParaRPr lang="en-US" sz="1100" dirty="0"/>
          </a:p>
        </p:txBody>
      </p:sp>
      <p:sp>
        <p:nvSpPr>
          <p:cNvPr id="33" name="Text 31"/>
          <p:cNvSpPr/>
          <p:nvPr/>
        </p:nvSpPr>
        <p:spPr>
          <a:xfrm>
            <a:off x="4297680" y="2880360"/>
            <a:ext cx="914400" cy="310896"/>
          </a:xfrm>
          <a:prstGeom prst="rect">
            <a:avLst/>
          </a:prstGeom>
          <a:noFill/>
          <a:ln/>
        </p:spPr>
        <p:txBody>
          <a:bodyPr wrap="square" rtlCol="0" anchor="ctr"/>
          <a:lstStyle/>
          <a:p>
            <a:pPr marL="0" indent="0" algn="ctr">
              <a:buNone/>
            </a:pPr>
            <a:r>
              <a:rPr lang="en-US" sz="900" dirty="0">
                <a:solidFill>
                  <a:srgbClr val="958D80"/>
                </a:solidFill>
                <a:latin typeface="Calibri" pitchFamily="34" charset="0"/>
                <a:ea typeface="Calibri" pitchFamily="34" charset="-122"/>
                <a:cs typeface="Calibri" pitchFamily="34" charset="-120"/>
              </a:rPr>
              <a:t>Annual</a:t>
            </a:r>
            <a:endParaRPr lang="en-US" sz="900" dirty="0"/>
          </a:p>
        </p:txBody>
      </p:sp>
      <p:sp>
        <p:nvSpPr>
          <p:cNvPr id="34" name="Text 32"/>
          <p:cNvSpPr/>
          <p:nvPr/>
        </p:nvSpPr>
        <p:spPr>
          <a:xfrm>
            <a:off x="5303520" y="2880360"/>
            <a:ext cx="3200400" cy="310896"/>
          </a:xfrm>
          <a:prstGeom prst="rect">
            <a:avLst/>
          </a:prstGeom>
          <a:noFill/>
          <a:ln/>
        </p:spPr>
        <p:txBody>
          <a:bodyPr wrap="square" rtlCol="0" anchor="ctr"/>
          <a:lstStyle/>
          <a:p>
            <a:pPr marL="0" indent="0">
              <a:buNone/>
            </a:pPr>
            <a:r>
              <a:rPr lang="en-US" sz="1000" dirty="0">
                <a:solidFill>
                  <a:srgbClr val="6B6358"/>
                </a:solidFill>
                <a:latin typeface="Calibri" pitchFamily="34" charset="0"/>
                <a:ea typeface="Calibri" pitchFamily="34" charset="-122"/>
                <a:cs typeface="Calibri" pitchFamily="34" charset="-120"/>
              </a:rPr>
              <a:t>Delta Dashboard + Science Brief delivery</a:t>
            </a:r>
            <a:endParaRPr lang="en-US" sz="1000" dirty="0"/>
          </a:p>
        </p:txBody>
      </p:sp>
      <p:sp>
        <p:nvSpPr>
          <p:cNvPr id="35" name="Shape 33"/>
          <p:cNvSpPr/>
          <p:nvPr/>
        </p:nvSpPr>
        <p:spPr>
          <a:xfrm>
            <a:off x="548640" y="3191256"/>
            <a:ext cx="8046720" cy="310896"/>
          </a:xfrm>
          <a:prstGeom prst="rect">
            <a:avLst/>
          </a:prstGeom>
          <a:solidFill>
            <a:srgbClr val="FAF9F7"/>
          </a:solidFill>
          <a:ln/>
        </p:spPr>
        <p:txBody>
          <a:bodyPr/>
          <a:lstStyle/>
          <a:p>
            <a:endParaRPr lang="en-US"/>
          </a:p>
        </p:txBody>
      </p:sp>
      <p:sp>
        <p:nvSpPr>
          <p:cNvPr id="36" name="Text 34"/>
          <p:cNvSpPr/>
          <p:nvPr/>
        </p:nvSpPr>
        <p:spPr>
          <a:xfrm>
            <a:off x="640080" y="3191256"/>
            <a:ext cx="2011680" cy="310896"/>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Ambassador coordination</a:t>
            </a:r>
            <a:endParaRPr lang="en-US" sz="1100" dirty="0"/>
          </a:p>
        </p:txBody>
      </p:sp>
      <p:sp>
        <p:nvSpPr>
          <p:cNvPr id="37" name="Text 35"/>
          <p:cNvSpPr/>
          <p:nvPr/>
        </p:nvSpPr>
        <p:spPr>
          <a:xfrm>
            <a:off x="2743200" y="3191256"/>
            <a:ext cx="1371600" cy="310896"/>
          </a:xfrm>
          <a:prstGeom prst="rect">
            <a:avLst/>
          </a:prstGeom>
          <a:noFill/>
          <a:ln/>
        </p:spPr>
        <p:txBody>
          <a:bodyPr wrap="square" rtlCol="0" anchor="ctr"/>
          <a:lstStyle/>
          <a:p>
            <a:pPr marL="0" indent="0" algn="r">
              <a:buNone/>
            </a:pPr>
            <a:r>
              <a:rPr lang="en-US" sz="1100" dirty="0">
                <a:solidFill>
                  <a:srgbClr val="2B5EA7"/>
                </a:solidFill>
                <a:latin typeface="Consolas" pitchFamily="34" charset="0"/>
                <a:ea typeface="Consolas" pitchFamily="34" charset="-122"/>
                <a:cs typeface="Consolas" pitchFamily="34" charset="-120"/>
              </a:rPr>
              <a:t>$2,000</a:t>
            </a:r>
            <a:endParaRPr lang="en-US" sz="1100" dirty="0"/>
          </a:p>
        </p:txBody>
      </p:sp>
      <p:sp>
        <p:nvSpPr>
          <p:cNvPr id="38" name="Text 36"/>
          <p:cNvSpPr/>
          <p:nvPr/>
        </p:nvSpPr>
        <p:spPr>
          <a:xfrm>
            <a:off x="4297680" y="3191256"/>
            <a:ext cx="914400" cy="310896"/>
          </a:xfrm>
          <a:prstGeom prst="rect">
            <a:avLst/>
          </a:prstGeom>
          <a:noFill/>
          <a:ln/>
        </p:spPr>
        <p:txBody>
          <a:bodyPr wrap="square" rtlCol="0" anchor="ctr"/>
          <a:lstStyle/>
          <a:p>
            <a:pPr marL="0" indent="0" algn="ctr">
              <a:buNone/>
            </a:pPr>
            <a:r>
              <a:rPr lang="en-US" sz="900" dirty="0">
                <a:solidFill>
                  <a:srgbClr val="958D80"/>
                </a:solidFill>
                <a:latin typeface="Calibri" pitchFamily="34" charset="0"/>
                <a:ea typeface="Calibri" pitchFamily="34" charset="-122"/>
                <a:cs typeface="Calibri" pitchFamily="34" charset="-120"/>
              </a:rPr>
              <a:t>Annual</a:t>
            </a:r>
            <a:endParaRPr lang="en-US" sz="900" dirty="0"/>
          </a:p>
        </p:txBody>
      </p:sp>
      <p:sp>
        <p:nvSpPr>
          <p:cNvPr id="39" name="Text 37"/>
          <p:cNvSpPr/>
          <p:nvPr/>
        </p:nvSpPr>
        <p:spPr>
          <a:xfrm>
            <a:off x="5303520" y="3191256"/>
            <a:ext cx="3200400" cy="310896"/>
          </a:xfrm>
          <a:prstGeom prst="rect">
            <a:avLst/>
          </a:prstGeom>
          <a:noFill/>
          <a:ln/>
        </p:spPr>
        <p:txBody>
          <a:bodyPr wrap="square" rtlCol="0" anchor="ctr"/>
          <a:lstStyle/>
          <a:p>
            <a:pPr marL="0" indent="0">
              <a:buNone/>
            </a:pPr>
            <a:r>
              <a:rPr lang="en-US" sz="1000" dirty="0">
                <a:solidFill>
                  <a:srgbClr val="6B6358"/>
                </a:solidFill>
                <a:latin typeface="Calibri" pitchFamily="34" charset="0"/>
                <a:ea typeface="Calibri" pitchFamily="34" charset="-122"/>
                <a:cs typeface="Calibri" pitchFamily="34" charset="-120"/>
              </a:rPr>
              <a:t>Slack/Signal group, monthly briefs</a:t>
            </a:r>
            <a:endParaRPr lang="en-US" sz="1000" dirty="0"/>
          </a:p>
        </p:txBody>
      </p:sp>
      <p:sp>
        <p:nvSpPr>
          <p:cNvPr id="40" name="Shape 38"/>
          <p:cNvSpPr/>
          <p:nvPr/>
        </p:nvSpPr>
        <p:spPr>
          <a:xfrm>
            <a:off x="548640" y="3502152"/>
            <a:ext cx="8046720" cy="310896"/>
          </a:xfrm>
          <a:prstGeom prst="rect">
            <a:avLst/>
          </a:prstGeom>
          <a:solidFill>
            <a:srgbClr val="F5F3EF"/>
          </a:solidFill>
          <a:ln/>
        </p:spPr>
        <p:txBody>
          <a:bodyPr/>
          <a:lstStyle/>
          <a:p>
            <a:endParaRPr lang="en-US"/>
          </a:p>
        </p:txBody>
      </p:sp>
      <p:sp>
        <p:nvSpPr>
          <p:cNvPr id="41" name="Text 39"/>
          <p:cNvSpPr/>
          <p:nvPr/>
        </p:nvSpPr>
        <p:spPr>
          <a:xfrm>
            <a:off x="640080" y="3502152"/>
            <a:ext cx="2011680" cy="310896"/>
          </a:xfrm>
          <a:prstGeom prst="rect">
            <a:avLst/>
          </a:prstGeom>
          <a:noFill/>
          <a:ln/>
        </p:spPr>
        <p:txBody>
          <a:bodyPr wrap="square" rtlCol="0" anchor="ctr"/>
          <a:lstStyle/>
          <a:p>
            <a:pPr marL="0" indent="0">
              <a:buNone/>
            </a:pPr>
            <a:r>
              <a:rPr lang="en-US" sz="1100" b="1" dirty="0">
                <a:solidFill>
                  <a:srgbClr val="1A1714"/>
                </a:solidFill>
                <a:latin typeface="Calibri" pitchFamily="34" charset="0"/>
                <a:ea typeface="Calibri" pitchFamily="34" charset="-122"/>
                <a:cs typeface="Calibri" pitchFamily="34" charset="-120"/>
              </a:rPr>
              <a:t>Influencer pilot</a:t>
            </a:r>
            <a:endParaRPr lang="en-US" sz="1100" dirty="0"/>
          </a:p>
        </p:txBody>
      </p:sp>
      <p:sp>
        <p:nvSpPr>
          <p:cNvPr id="42" name="Text 40"/>
          <p:cNvSpPr/>
          <p:nvPr/>
        </p:nvSpPr>
        <p:spPr>
          <a:xfrm>
            <a:off x="2743200" y="3502152"/>
            <a:ext cx="1371600" cy="310896"/>
          </a:xfrm>
          <a:prstGeom prst="rect">
            <a:avLst/>
          </a:prstGeom>
          <a:noFill/>
          <a:ln/>
        </p:spPr>
        <p:txBody>
          <a:bodyPr wrap="square" rtlCol="0" anchor="ctr"/>
          <a:lstStyle/>
          <a:p>
            <a:pPr marL="0" indent="0" algn="r">
              <a:buNone/>
            </a:pPr>
            <a:r>
              <a:rPr lang="en-US" sz="1100" dirty="0">
                <a:solidFill>
                  <a:srgbClr val="2B5EA7"/>
                </a:solidFill>
                <a:latin typeface="Consolas" pitchFamily="34" charset="0"/>
                <a:ea typeface="Consolas" pitchFamily="34" charset="-122"/>
                <a:cs typeface="Consolas" pitchFamily="34" charset="-120"/>
              </a:rPr>
              <a:t>$10–15,000</a:t>
            </a:r>
            <a:endParaRPr lang="en-US" sz="1100" dirty="0"/>
          </a:p>
        </p:txBody>
      </p:sp>
      <p:sp>
        <p:nvSpPr>
          <p:cNvPr id="43" name="Text 41"/>
          <p:cNvSpPr/>
          <p:nvPr/>
        </p:nvSpPr>
        <p:spPr>
          <a:xfrm>
            <a:off x="4297680" y="3502152"/>
            <a:ext cx="914400" cy="310896"/>
          </a:xfrm>
          <a:prstGeom prst="rect">
            <a:avLst/>
          </a:prstGeom>
          <a:noFill/>
          <a:ln/>
        </p:spPr>
        <p:txBody>
          <a:bodyPr wrap="square" rtlCol="0" anchor="ctr"/>
          <a:lstStyle/>
          <a:p>
            <a:pPr marL="0" indent="0" algn="ctr">
              <a:buNone/>
            </a:pPr>
            <a:r>
              <a:rPr lang="en-US" sz="900" dirty="0">
                <a:solidFill>
                  <a:srgbClr val="958D80"/>
                </a:solidFill>
                <a:latin typeface="Calibri" pitchFamily="34" charset="0"/>
                <a:ea typeface="Calibri" pitchFamily="34" charset="-122"/>
                <a:cs typeface="Calibri" pitchFamily="34" charset="-120"/>
              </a:rPr>
              <a:t>Exploratory</a:t>
            </a:r>
            <a:endParaRPr lang="en-US" sz="900" dirty="0"/>
          </a:p>
        </p:txBody>
      </p:sp>
      <p:sp>
        <p:nvSpPr>
          <p:cNvPr id="44" name="Text 42"/>
          <p:cNvSpPr/>
          <p:nvPr/>
        </p:nvSpPr>
        <p:spPr>
          <a:xfrm>
            <a:off x="5303520" y="3502152"/>
            <a:ext cx="3200400" cy="310896"/>
          </a:xfrm>
          <a:prstGeom prst="rect">
            <a:avLst/>
          </a:prstGeom>
          <a:noFill/>
          <a:ln/>
        </p:spPr>
        <p:txBody>
          <a:bodyPr wrap="square" rtlCol="0" anchor="ctr"/>
          <a:lstStyle/>
          <a:p>
            <a:pPr marL="0" indent="0">
              <a:buNone/>
            </a:pPr>
            <a:r>
              <a:rPr lang="en-US" sz="1000" dirty="0">
                <a:solidFill>
                  <a:srgbClr val="6B6358"/>
                </a:solidFill>
                <a:latin typeface="Calibri" pitchFamily="34" charset="0"/>
                <a:ea typeface="Calibri" pitchFamily="34" charset="-122"/>
                <a:cs typeface="Calibri" pitchFamily="34" charset="-120"/>
              </a:rPr>
              <a:t>Evaluate potential ROI among audiences</a:t>
            </a:r>
            <a:endParaRPr lang="en-US" sz="1000" dirty="0"/>
          </a:p>
        </p:txBody>
      </p:sp>
      <p:sp>
        <p:nvSpPr>
          <p:cNvPr id="45" name="Shape 43"/>
          <p:cNvSpPr/>
          <p:nvPr/>
        </p:nvSpPr>
        <p:spPr>
          <a:xfrm>
            <a:off x="548640" y="3840480"/>
            <a:ext cx="8046720" cy="0"/>
          </a:xfrm>
          <a:prstGeom prst="line">
            <a:avLst/>
          </a:prstGeom>
          <a:noFill/>
          <a:ln w="12700">
            <a:solidFill>
              <a:srgbClr val="C9C2B6"/>
            </a:solidFill>
            <a:prstDash val="solid"/>
          </a:ln>
        </p:spPr>
        <p:txBody>
          <a:bodyPr/>
          <a:lstStyle/>
          <a:p>
            <a:endParaRPr lang="en-US"/>
          </a:p>
        </p:txBody>
      </p:sp>
      <p:sp>
        <p:nvSpPr>
          <p:cNvPr id="46" name="Text 44"/>
          <p:cNvSpPr/>
          <p:nvPr/>
        </p:nvSpPr>
        <p:spPr>
          <a:xfrm>
            <a:off x="640080" y="3931920"/>
            <a:ext cx="2011680" cy="365760"/>
          </a:xfrm>
          <a:prstGeom prst="rect">
            <a:avLst/>
          </a:prstGeom>
          <a:noFill/>
          <a:ln/>
        </p:spPr>
        <p:txBody>
          <a:bodyPr wrap="square" rtlCol="0" anchor="ctr"/>
          <a:lstStyle/>
          <a:p>
            <a:pPr marL="0" indent="0">
              <a:buNone/>
            </a:pPr>
            <a:r>
              <a:rPr lang="en-US" sz="1300" b="1" dirty="0">
                <a:solidFill>
                  <a:srgbClr val="1A1714"/>
                </a:solidFill>
                <a:latin typeface="Calibri" pitchFamily="34" charset="0"/>
                <a:ea typeface="Calibri" pitchFamily="34" charset="-122"/>
                <a:cs typeface="Calibri" pitchFamily="34" charset="-120"/>
              </a:rPr>
              <a:t>Year 1 Total Estimate</a:t>
            </a:r>
            <a:endParaRPr lang="en-US" sz="1300" dirty="0"/>
          </a:p>
        </p:txBody>
      </p:sp>
      <p:sp>
        <p:nvSpPr>
          <p:cNvPr id="47" name="Text 45"/>
          <p:cNvSpPr/>
          <p:nvPr/>
        </p:nvSpPr>
        <p:spPr>
          <a:xfrm>
            <a:off x="2743200" y="3931920"/>
            <a:ext cx="1371600" cy="365760"/>
          </a:xfrm>
          <a:prstGeom prst="rect">
            <a:avLst/>
          </a:prstGeom>
          <a:noFill/>
          <a:ln/>
        </p:spPr>
        <p:txBody>
          <a:bodyPr wrap="square" rtlCol="0" anchor="ctr"/>
          <a:lstStyle/>
          <a:p>
            <a:pPr marL="0" indent="0" algn="r">
              <a:buNone/>
            </a:pPr>
            <a:r>
              <a:rPr lang="en-US" sz="1400" b="1" dirty="0">
                <a:solidFill>
                  <a:srgbClr val="2B5EA7"/>
                </a:solidFill>
                <a:latin typeface="Consolas" pitchFamily="34" charset="0"/>
                <a:ea typeface="Consolas" pitchFamily="34" charset="-122"/>
                <a:cs typeface="Consolas" pitchFamily="34" charset="-120"/>
              </a:rPr>
              <a:t>$113–143K</a:t>
            </a:r>
            <a:endParaRPr lang="en-US" sz="1400" dirty="0"/>
          </a:p>
        </p:txBody>
      </p:sp>
      <p:sp>
        <p:nvSpPr>
          <p:cNvPr id="48" name="Text 46"/>
          <p:cNvSpPr/>
          <p:nvPr/>
        </p:nvSpPr>
        <p:spPr>
          <a:xfrm>
            <a:off x="640080" y="4297680"/>
            <a:ext cx="2011680" cy="365760"/>
          </a:xfrm>
          <a:prstGeom prst="rect">
            <a:avLst/>
          </a:prstGeom>
          <a:noFill/>
          <a:ln/>
        </p:spPr>
        <p:txBody>
          <a:bodyPr wrap="square" rtlCol="0" anchor="ctr"/>
          <a:lstStyle/>
          <a:p>
            <a:pPr marL="0" indent="0">
              <a:buNone/>
            </a:pPr>
            <a:r>
              <a:rPr lang="en-US" sz="1300" dirty="0">
                <a:solidFill>
                  <a:srgbClr val="1A1714"/>
                </a:solidFill>
                <a:latin typeface="Calibri" pitchFamily="34" charset="0"/>
                <a:ea typeface="Calibri" pitchFamily="34" charset="-122"/>
                <a:cs typeface="Calibri" pitchFamily="34" charset="-120"/>
              </a:rPr>
              <a:t>Year 2+ Ongoing</a:t>
            </a:r>
            <a:endParaRPr lang="en-US" sz="1300" dirty="0"/>
          </a:p>
        </p:txBody>
      </p:sp>
      <p:sp>
        <p:nvSpPr>
          <p:cNvPr id="49" name="Text 47"/>
          <p:cNvSpPr/>
          <p:nvPr/>
        </p:nvSpPr>
        <p:spPr>
          <a:xfrm>
            <a:off x="2743200" y="4297680"/>
            <a:ext cx="1371600" cy="365760"/>
          </a:xfrm>
          <a:prstGeom prst="rect">
            <a:avLst/>
          </a:prstGeom>
          <a:noFill/>
          <a:ln/>
        </p:spPr>
        <p:txBody>
          <a:bodyPr wrap="square" rtlCol="0" anchor="ctr"/>
          <a:lstStyle/>
          <a:p>
            <a:pPr marL="0" indent="0" algn="r">
              <a:buNone/>
            </a:pPr>
            <a:r>
              <a:rPr lang="en-US" sz="1400" b="1" dirty="0">
                <a:solidFill>
                  <a:srgbClr val="2D7A3E"/>
                </a:solidFill>
                <a:latin typeface="Consolas" pitchFamily="34" charset="0"/>
                <a:ea typeface="Consolas" pitchFamily="34" charset="-122"/>
                <a:cs typeface="Consolas" pitchFamily="34" charset="-120"/>
              </a:rPr>
              <a:t>$88–120K</a:t>
            </a:r>
            <a:endParaRPr lang="en-US" sz="1400" dirty="0"/>
          </a:p>
        </p:txBody>
      </p:sp>
      <p:sp>
        <p:nvSpPr>
          <p:cNvPr id="50" name="Text 48"/>
          <p:cNvSpPr/>
          <p:nvPr/>
        </p:nvSpPr>
        <p:spPr>
          <a:xfrm>
            <a:off x="4297680" y="4297680"/>
            <a:ext cx="4389120" cy="365760"/>
          </a:xfrm>
          <a:prstGeom prst="rect">
            <a:avLst/>
          </a:prstGeom>
          <a:noFill/>
          <a:ln/>
        </p:spPr>
        <p:txBody>
          <a:bodyPr wrap="square" rtlCol="0" anchor="ctr"/>
          <a:lstStyle/>
          <a:p>
            <a:pPr marL="0" indent="0">
              <a:buNone/>
            </a:pPr>
            <a:r>
              <a:rPr lang="en-US" sz="1000" dirty="0">
                <a:solidFill>
                  <a:srgbClr val="958D80"/>
                </a:solidFill>
                <a:latin typeface="Calibri" pitchFamily="34" charset="0"/>
                <a:ea typeface="Calibri" pitchFamily="34" charset="-122"/>
                <a:cs typeface="Calibri" pitchFamily="34" charset="-120"/>
              </a:rPr>
              <a:t>Website drops off. Influencer pilot evaluated. LinkedIn/Facebook/Instagram: $0.</a:t>
            </a:r>
            <a:endParaRPr lang="en-US" sz="1000" dirty="0"/>
          </a:p>
        </p:txBody>
      </p:sp>
      <p:sp>
        <p:nvSpPr>
          <p:cNvPr id="51" name="Text 49"/>
          <p:cNvSpPr/>
          <p:nvPr/>
        </p:nvSpPr>
        <p:spPr>
          <a:xfrm>
            <a:off x="548640" y="4663440"/>
            <a:ext cx="8046720" cy="22860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Investment in becoming visible to Sacramento’s decision-making class</a:t>
            </a:r>
            <a:endParaRPr lang="en-US" sz="11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0EDE8"/>
        </a:solidFill>
        <a:effectLst/>
      </p:bgPr>
    </p:bg>
    <p:spTree>
      <p:nvGrpSpPr>
        <p:cNvPr id="1" name=""/>
        <p:cNvGrpSpPr/>
        <p:nvPr/>
      </p:nvGrpSpPr>
      <p:grpSpPr>
        <a:xfrm>
          <a:off x="0" y="0"/>
          <a:ext cx="0" cy="0"/>
          <a:chOff x="0" y="0"/>
          <a:chExt cx="0" cy="0"/>
        </a:xfrm>
      </p:grpSpPr>
      <p:sp>
        <p:nvSpPr>
          <p:cNvPr id="2" name="Text 0"/>
          <p:cNvSpPr/>
          <p:nvPr/>
        </p:nvSpPr>
        <p:spPr>
          <a:xfrm>
            <a:off x="731520" y="1280160"/>
            <a:ext cx="7680960" cy="365760"/>
          </a:xfrm>
          <a:prstGeom prst="rect">
            <a:avLst/>
          </a:prstGeom>
          <a:noFill/>
          <a:ln/>
        </p:spPr>
        <p:txBody>
          <a:bodyPr wrap="square" rtlCol="0" anchor="ctr"/>
          <a:lstStyle/>
          <a:p>
            <a:pPr marL="0" indent="0">
              <a:buNone/>
            </a:pPr>
            <a:r>
              <a:rPr lang="en-US" sz="1000" kern="0" spc="400" dirty="0">
                <a:solidFill>
                  <a:srgbClr val="2B5EA7"/>
                </a:solidFill>
                <a:latin typeface="Consolas" pitchFamily="34" charset="0"/>
                <a:ea typeface="Consolas" pitchFamily="34" charset="-122"/>
                <a:cs typeface="Consolas" pitchFamily="34" charset="-120"/>
              </a:rPr>
              <a:t>180-DAY EXECUTION PLAN</a:t>
            </a:r>
            <a:endParaRPr lang="en-US" sz="1000" dirty="0"/>
          </a:p>
        </p:txBody>
      </p:sp>
      <p:sp>
        <p:nvSpPr>
          <p:cNvPr id="3" name="Shape 1"/>
          <p:cNvSpPr/>
          <p:nvPr/>
        </p:nvSpPr>
        <p:spPr>
          <a:xfrm>
            <a:off x="731520" y="1691640"/>
            <a:ext cx="1097280" cy="0"/>
          </a:xfrm>
          <a:prstGeom prst="line">
            <a:avLst/>
          </a:prstGeom>
          <a:noFill/>
          <a:ln w="19050">
            <a:solidFill>
              <a:srgbClr val="2B5EA7"/>
            </a:solidFill>
            <a:prstDash val="solid"/>
          </a:ln>
        </p:spPr>
        <p:txBody>
          <a:bodyPr/>
          <a:lstStyle/>
          <a:p>
            <a:endParaRPr lang="en-US"/>
          </a:p>
        </p:txBody>
      </p:sp>
      <p:sp>
        <p:nvSpPr>
          <p:cNvPr id="4" name="Text 2"/>
          <p:cNvSpPr/>
          <p:nvPr/>
        </p:nvSpPr>
        <p:spPr>
          <a:xfrm>
            <a:off x="731520" y="1828800"/>
            <a:ext cx="7680960" cy="1280160"/>
          </a:xfrm>
          <a:prstGeom prst="rect">
            <a:avLst/>
          </a:prstGeom>
          <a:noFill/>
          <a:ln/>
        </p:spPr>
        <p:txBody>
          <a:bodyPr wrap="square" rtlCol="0" anchor="ctr"/>
          <a:lstStyle/>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Four phases, twenty-six weeks —</a:t>
            </a:r>
            <a:endParaRPr lang="en-US" sz="3200" dirty="0"/>
          </a:p>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from orientation to operation</a:t>
            </a:r>
            <a:endParaRPr lang="en-US" sz="3200" dirty="0"/>
          </a:p>
        </p:txBody>
      </p:sp>
      <p:sp>
        <p:nvSpPr>
          <p:cNvPr id="5" name="Text 3"/>
          <p:cNvSpPr/>
          <p:nvPr/>
        </p:nvSpPr>
        <p:spPr>
          <a:xfrm>
            <a:off x="731520" y="3200400"/>
            <a:ext cx="6400800" cy="1097280"/>
          </a:xfrm>
          <a:prstGeom prst="rect">
            <a:avLst/>
          </a:prstGeom>
          <a:noFill/>
          <a:ln/>
        </p:spPr>
        <p:txBody>
          <a:bodyPr wrap="square" rtlCol="0" anchor="ctr"/>
          <a:lstStyle/>
          <a:p>
            <a:pPr marL="0" indent="0">
              <a:lnSpc>
                <a:spcPct val="150000"/>
              </a:lnSpc>
              <a:buNone/>
            </a:pPr>
            <a:r>
              <a:rPr lang="en-US" sz="1300" dirty="0">
                <a:solidFill>
                  <a:srgbClr val="6B6358"/>
                </a:solidFill>
                <a:latin typeface="Calibri" pitchFamily="34" charset="0"/>
                <a:ea typeface="Calibri" pitchFamily="34" charset="-122"/>
                <a:cs typeface="Calibri" pitchFamily="34" charset="-120"/>
              </a:rPr>
              <a:t>The External Affairs Manager’s first 180 days, structured in four phases with four milestone deliverables. Each phase builds on the last — listen before you build, build before you launch, launch before you scale.</a:t>
            </a:r>
            <a:endParaRPr lang="en-US" sz="13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180-DAY PLAN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45720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Phase 1: Listen and map (days 1–45)</a:t>
            </a:r>
            <a:endParaRPr lang="en-US" sz="2200" dirty="0"/>
          </a:p>
        </p:txBody>
      </p:sp>
      <p:sp>
        <p:nvSpPr>
          <p:cNvPr id="5" name="Text 3"/>
          <p:cNvSpPr/>
          <p:nvPr/>
        </p:nvSpPr>
        <p:spPr>
          <a:xfrm>
            <a:off x="548640" y="137160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1–6</a:t>
            </a:r>
            <a:endParaRPr lang="en-US" sz="900" dirty="0"/>
          </a:p>
        </p:txBody>
      </p:sp>
      <p:sp>
        <p:nvSpPr>
          <p:cNvPr id="6" name="Text 4"/>
          <p:cNvSpPr/>
          <p:nvPr/>
        </p:nvSpPr>
        <p:spPr>
          <a:xfrm>
            <a:off x="1828800" y="137160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GM briefing rhythm</a:t>
            </a:r>
            <a:endParaRPr lang="en-US" sz="1100" dirty="0"/>
          </a:p>
        </p:txBody>
      </p:sp>
      <p:sp>
        <p:nvSpPr>
          <p:cNvPr id="7" name="Text 5"/>
          <p:cNvSpPr/>
          <p:nvPr/>
        </p:nvSpPr>
        <p:spPr>
          <a:xfrm>
            <a:off x="3931920" y="1371600"/>
            <a:ext cx="4663440" cy="384048"/>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Weekly sessions with Jennifer Pierre — priorities, political sensitivities, stakeholder landscape, board dynamics</a:t>
            </a:r>
            <a:endParaRPr lang="en-US" sz="1000" dirty="0"/>
          </a:p>
        </p:txBody>
      </p:sp>
      <p:sp>
        <p:nvSpPr>
          <p:cNvPr id="8" name="Shape 6"/>
          <p:cNvSpPr/>
          <p:nvPr/>
        </p:nvSpPr>
        <p:spPr>
          <a:xfrm>
            <a:off x="548640" y="1773936"/>
            <a:ext cx="8046720" cy="0"/>
          </a:xfrm>
          <a:prstGeom prst="line">
            <a:avLst/>
          </a:prstGeom>
          <a:noFill/>
          <a:ln w="3810">
            <a:solidFill>
              <a:srgbClr val="E2DDD5"/>
            </a:solidFill>
            <a:prstDash val="solid"/>
          </a:ln>
        </p:spPr>
        <p:txBody>
          <a:bodyPr/>
          <a:lstStyle/>
          <a:p>
            <a:endParaRPr lang="en-US"/>
          </a:p>
        </p:txBody>
      </p:sp>
      <p:sp>
        <p:nvSpPr>
          <p:cNvPr id="9" name="Text 7"/>
          <p:cNvSpPr/>
          <p:nvPr/>
        </p:nvSpPr>
        <p:spPr>
          <a:xfrm>
            <a:off x="548640" y="1810512"/>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1–4</a:t>
            </a:r>
            <a:endParaRPr lang="en-US" sz="900" dirty="0"/>
          </a:p>
        </p:txBody>
      </p:sp>
      <p:sp>
        <p:nvSpPr>
          <p:cNvPr id="10" name="Text 8"/>
          <p:cNvSpPr/>
          <p:nvPr/>
        </p:nvSpPr>
        <p:spPr>
          <a:xfrm>
            <a:off x="1828800" y="1810512"/>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Comms output audit</a:t>
            </a:r>
            <a:endParaRPr lang="en-US" sz="1100" dirty="0"/>
          </a:p>
        </p:txBody>
      </p:sp>
      <p:sp>
        <p:nvSpPr>
          <p:cNvPr id="11" name="Text 9"/>
          <p:cNvSpPr/>
          <p:nvPr/>
        </p:nvSpPr>
        <p:spPr>
          <a:xfrm>
            <a:off x="3931920" y="1810512"/>
            <a:ext cx="4663440" cy="384048"/>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Review every press release, social post, testimony, and science report from the past 18 months</a:t>
            </a:r>
            <a:endParaRPr lang="en-US" sz="1000" dirty="0"/>
          </a:p>
        </p:txBody>
      </p:sp>
      <p:sp>
        <p:nvSpPr>
          <p:cNvPr id="12" name="Shape 10"/>
          <p:cNvSpPr/>
          <p:nvPr/>
        </p:nvSpPr>
        <p:spPr>
          <a:xfrm>
            <a:off x="548640" y="2212848"/>
            <a:ext cx="8046720" cy="0"/>
          </a:xfrm>
          <a:prstGeom prst="line">
            <a:avLst/>
          </a:prstGeom>
          <a:noFill/>
          <a:ln w="3810">
            <a:solidFill>
              <a:srgbClr val="E2DDD5"/>
            </a:solidFill>
            <a:prstDash val="solid"/>
          </a:ln>
        </p:spPr>
        <p:txBody>
          <a:bodyPr/>
          <a:lstStyle/>
          <a:p>
            <a:endParaRPr lang="en-US"/>
          </a:p>
        </p:txBody>
      </p:sp>
      <p:sp>
        <p:nvSpPr>
          <p:cNvPr id="13" name="Text 11"/>
          <p:cNvSpPr/>
          <p:nvPr/>
        </p:nvSpPr>
        <p:spPr>
          <a:xfrm>
            <a:off x="548640" y="2249424"/>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2–5</a:t>
            </a:r>
            <a:endParaRPr lang="en-US" sz="900" dirty="0"/>
          </a:p>
        </p:txBody>
      </p:sp>
      <p:sp>
        <p:nvSpPr>
          <p:cNvPr id="14" name="Text 12"/>
          <p:cNvSpPr/>
          <p:nvPr/>
        </p:nvSpPr>
        <p:spPr>
          <a:xfrm>
            <a:off x="1828800" y="2249424"/>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Science team sessions</a:t>
            </a:r>
            <a:endParaRPr lang="en-US" sz="1100" dirty="0"/>
          </a:p>
        </p:txBody>
      </p:sp>
      <p:sp>
        <p:nvSpPr>
          <p:cNvPr id="15" name="Text 13"/>
          <p:cNvSpPr/>
          <p:nvPr/>
        </p:nvSpPr>
        <p:spPr>
          <a:xfrm>
            <a:off x="3931920" y="2249424"/>
            <a:ext cx="4663440" cy="384048"/>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Map all active studies with Darcy Austin, inventory science assets, flag research with immediate communications value</a:t>
            </a:r>
            <a:endParaRPr lang="en-US" sz="1000" dirty="0"/>
          </a:p>
        </p:txBody>
      </p:sp>
      <p:sp>
        <p:nvSpPr>
          <p:cNvPr id="16" name="Shape 14"/>
          <p:cNvSpPr/>
          <p:nvPr/>
        </p:nvSpPr>
        <p:spPr>
          <a:xfrm>
            <a:off x="548640" y="2651760"/>
            <a:ext cx="8046720" cy="0"/>
          </a:xfrm>
          <a:prstGeom prst="line">
            <a:avLst/>
          </a:prstGeom>
          <a:noFill/>
          <a:ln w="3810">
            <a:solidFill>
              <a:srgbClr val="E2DDD5"/>
            </a:solidFill>
            <a:prstDash val="solid"/>
          </a:ln>
        </p:spPr>
        <p:txBody>
          <a:bodyPr/>
          <a:lstStyle/>
          <a:p>
            <a:endParaRPr lang="en-US"/>
          </a:p>
        </p:txBody>
      </p:sp>
      <p:sp>
        <p:nvSpPr>
          <p:cNvPr id="17" name="Text 15"/>
          <p:cNvSpPr/>
          <p:nvPr/>
        </p:nvSpPr>
        <p:spPr>
          <a:xfrm>
            <a:off x="548640" y="2688336"/>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3–6</a:t>
            </a:r>
            <a:endParaRPr lang="en-US" sz="900" dirty="0"/>
          </a:p>
        </p:txBody>
      </p:sp>
      <p:sp>
        <p:nvSpPr>
          <p:cNvPr id="18" name="Text 16"/>
          <p:cNvSpPr/>
          <p:nvPr/>
        </p:nvSpPr>
        <p:spPr>
          <a:xfrm>
            <a:off x="1828800" y="2688336"/>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Member agency intros</a:t>
            </a:r>
            <a:endParaRPr lang="en-US" sz="1100" dirty="0"/>
          </a:p>
        </p:txBody>
      </p:sp>
      <p:sp>
        <p:nvSpPr>
          <p:cNvPr id="19" name="Text 17"/>
          <p:cNvSpPr/>
          <p:nvPr/>
        </p:nvSpPr>
        <p:spPr>
          <a:xfrm>
            <a:off x="3931920" y="2688336"/>
            <a:ext cx="4663440" cy="384048"/>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Calls with comms leads at Met, Kern, Santa Clara, Alameda, Central Coast — needs, capacity, appetite for coordination</a:t>
            </a:r>
            <a:endParaRPr lang="en-US" sz="1000" dirty="0"/>
          </a:p>
        </p:txBody>
      </p:sp>
      <p:sp>
        <p:nvSpPr>
          <p:cNvPr id="20" name="Shape 18"/>
          <p:cNvSpPr/>
          <p:nvPr/>
        </p:nvSpPr>
        <p:spPr>
          <a:xfrm>
            <a:off x="548640" y="3090672"/>
            <a:ext cx="8046720" cy="0"/>
          </a:xfrm>
          <a:prstGeom prst="line">
            <a:avLst/>
          </a:prstGeom>
          <a:noFill/>
          <a:ln w="3810">
            <a:solidFill>
              <a:srgbClr val="E2DDD5"/>
            </a:solidFill>
            <a:prstDash val="solid"/>
          </a:ln>
        </p:spPr>
        <p:txBody>
          <a:bodyPr/>
          <a:lstStyle/>
          <a:p>
            <a:endParaRPr lang="en-US"/>
          </a:p>
        </p:txBody>
      </p:sp>
      <p:sp>
        <p:nvSpPr>
          <p:cNvPr id="21" name="Text 19"/>
          <p:cNvSpPr/>
          <p:nvPr/>
        </p:nvSpPr>
        <p:spPr>
          <a:xfrm>
            <a:off x="548640" y="3127248"/>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4–6</a:t>
            </a:r>
            <a:endParaRPr lang="en-US" sz="900" dirty="0"/>
          </a:p>
        </p:txBody>
      </p:sp>
      <p:sp>
        <p:nvSpPr>
          <p:cNvPr id="22" name="Text 20"/>
          <p:cNvSpPr/>
          <p:nvPr/>
        </p:nvSpPr>
        <p:spPr>
          <a:xfrm>
            <a:off x="1828800" y="3127248"/>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War Room deployment</a:t>
            </a:r>
            <a:endParaRPr lang="en-US" sz="1100" dirty="0"/>
          </a:p>
        </p:txBody>
      </p:sp>
      <p:sp>
        <p:nvSpPr>
          <p:cNvPr id="23" name="Text 21"/>
          <p:cNvSpPr/>
          <p:nvPr/>
        </p:nvSpPr>
        <p:spPr>
          <a:xfrm>
            <a:off x="3931920" y="3127248"/>
            <a:ext cx="4663440" cy="384048"/>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Meltwater configured with monitoring dashboards and automated alerts for SWRCB, C-WIN, NRDC, Restore the Delta, DSC, federal CVP actions</a:t>
            </a:r>
            <a:endParaRPr lang="en-US" sz="1000" dirty="0"/>
          </a:p>
        </p:txBody>
      </p:sp>
      <p:sp>
        <p:nvSpPr>
          <p:cNvPr id="24" name="Shape 22"/>
          <p:cNvSpPr/>
          <p:nvPr/>
        </p:nvSpPr>
        <p:spPr>
          <a:xfrm>
            <a:off x="548640" y="3529584"/>
            <a:ext cx="8046720" cy="0"/>
          </a:xfrm>
          <a:prstGeom prst="line">
            <a:avLst/>
          </a:prstGeom>
          <a:noFill/>
          <a:ln w="3810">
            <a:solidFill>
              <a:srgbClr val="E2DDD5"/>
            </a:solidFill>
            <a:prstDash val="solid"/>
          </a:ln>
        </p:spPr>
        <p:txBody>
          <a:bodyPr/>
          <a:lstStyle/>
          <a:p>
            <a:endParaRPr lang="en-US"/>
          </a:p>
        </p:txBody>
      </p:sp>
      <p:sp>
        <p:nvSpPr>
          <p:cNvPr id="25" name="Text 23"/>
          <p:cNvSpPr/>
          <p:nvPr/>
        </p:nvSpPr>
        <p:spPr>
          <a:xfrm>
            <a:off x="548640" y="356616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3–6</a:t>
            </a:r>
            <a:endParaRPr lang="en-US" sz="900" dirty="0"/>
          </a:p>
        </p:txBody>
      </p:sp>
      <p:sp>
        <p:nvSpPr>
          <p:cNvPr id="26" name="Text 24"/>
          <p:cNvSpPr/>
          <p:nvPr/>
        </p:nvSpPr>
        <p:spPr>
          <a:xfrm>
            <a:off x="1828800" y="356616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Consultant assessment</a:t>
            </a:r>
            <a:endParaRPr lang="en-US" sz="1100" dirty="0"/>
          </a:p>
        </p:txBody>
      </p:sp>
      <p:sp>
        <p:nvSpPr>
          <p:cNvPr id="27" name="Text 25"/>
          <p:cNvSpPr/>
          <p:nvPr/>
        </p:nvSpPr>
        <p:spPr>
          <a:xfrm>
            <a:off x="3931920" y="3566160"/>
            <a:ext cx="4663440" cy="384048"/>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Map current FHA scope, deliverables, and reporting; identify gaps and overlaps with the new in-house role</a:t>
            </a:r>
            <a:endParaRPr lang="en-US" sz="1000" dirty="0"/>
          </a:p>
        </p:txBody>
      </p:sp>
      <p:sp>
        <p:nvSpPr>
          <p:cNvPr id="28" name="Shape 26"/>
          <p:cNvSpPr/>
          <p:nvPr/>
        </p:nvSpPr>
        <p:spPr>
          <a:xfrm>
            <a:off x="548640" y="4114800"/>
            <a:ext cx="2560320" cy="256032"/>
          </a:xfrm>
          <a:prstGeom prst="roundRect">
            <a:avLst>
              <a:gd name="adj" fmla="val 50000"/>
            </a:avLst>
          </a:prstGeom>
          <a:solidFill>
            <a:srgbClr val="F9EDED"/>
          </a:solidFill>
          <a:ln/>
        </p:spPr>
        <p:txBody>
          <a:bodyPr/>
          <a:lstStyle/>
          <a:p>
            <a:endParaRPr lang="en-US"/>
          </a:p>
        </p:txBody>
      </p:sp>
      <p:sp>
        <p:nvSpPr>
          <p:cNvPr id="29" name="Text 27"/>
          <p:cNvSpPr/>
          <p:nvPr/>
        </p:nvSpPr>
        <p:spPr>
          <a:xfrm>
            <a:off x="548640" y="4114800"/>
            <a:ext cx="256032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Milestone: Landscape Assessment</a:t>
            </a:r>
            <a:endParaRPr lang="en-US" sz="900" dirty="0"/>
          </a:p>
        </p:txBody>
      </p:sp>
      <p:sp>
        <p:nvSpPr>
          <p:cNvPr id="30" name="Text 28"/>
          <p:cNvSpPr/>
          <p:nvPr/>
        </p:nvSpPr>
        <p:spPr>
          <a:xfrm>
            <a:off x="548640" y="4462272"/>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Week 6 deliverable: Communications Landscape Assessment documenting current state, gaps, science pipeline, and recommended priorities</a:t>
            </a:r>
            <a:endParaRPr lang="en-US" sz="11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180-DAY PLAN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45720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Phase 2: Build the operating system (days 46–90)</a:t>
            </a:r>
            <a:endParaRPr lang="en-US" sz="2200" dirty="0"/>
          </a:p>
        </p:txBody>
      </p:sp>
      <p:sp>
        <p:nvSpPr>
          <p:cNvPr id="5" name="Text 3"/>
          <p:cNvSpPr/>
          <p:nvPr/>
        </p:nvSpPr>
        <p:spPr>
          <a:xfrm>
            <a:off x="548640" y="132588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7–9</a:t>
            </a:r>
            <a:endParaRPr lang="en-US" sz="900" dirty="0"/>
          </a:p>
        </p:txBody>
      </p:sp>
      <p:sp>
        <p:nvSpPr>
          <p:cNvPr id="6" name="Text 4"/>
          <p:cNvSpPr/>
          <p:nvPr/>
        </p:nvSpPr>
        <p:spPr>
          <a:xfrm>
            <a:off x="1828800" y="132588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Environmental scan system</a:t>
            </a:r>
            <a:endParaRPr lang="en-US" sz="1100" dirty="0"/>
          </a:p>
        </p:txBody>
      </p:sp>
      <p:sp>
        <p:nvSpPr>
          <p:cNvPr id="7" name="Text 5"/>
          <p:cNvSpPr/>
          <p:nvPr/>
        </p:nvSpPr>
        <p:spPr>
          <a:xfrm>
            <a:off x="3931920" y="1325880"/>
            <a:ext cx="4663440" cy="365760"/>
          </a:xfrm>
          <a:prstGeom prst="rect">
            <a:avLst/>
          </a:prstGeom>
          <a:noFill/>
          <a:ln/>
        </p:spPr>
        <p:txBody>
          <a:bodyPr wrap="square" rtlCol="0" anchor="t"/>
          <a:lstStyle/>
          <a:p>
            <a:pPr marL="0" indent="0">
              <a:lnSpc>
                <a:spcPct val="120000"/>
              </a:lnSpc>
              <a:buNone/>
            </a:pPr>
            <a:r>
              <a:rPr lang="en-US" sz="1000" dirty="0">
                <a:solidFill>
                  <a:srgbClr val="6B6358"/>
                </a:solidFill>
                <a:latin typeface="Calibri" pitchFamily="34" charset="0"/>
                <a:ea typeface="Calibri" pitchFamily="34" charset="-122"/>
                <a:cs typeface="Calibri" pitchFamily="34" charset="-120"/>
              </a:rPr>
              <a:t>Repeatable monitoring framework with weekly GM briefing template and monthly board summary</a:t>
            </a:r>
            <a:endParaRPr lang="en-US" sz="1000" dirty="0"/>
          </a:p>
        </p:txBody>
      </p:sp>
      <p:sp>
        <p:nvSpPr>
          <p:cNvPr id="8" name="Shape 6"/>
          <p:cNvSpPr/>
          <p:nvPr/>
        </p:nvSpPr>
        <p:spPr>
          <a:xfrm>
            <a:off x="548640" y="1691640"/>
            <a:ext cx="8046720" cy="0"/>
          </a:xfrm>
          <a:prstGeom prst="line">
            <a:avLst/>
          </a:prstGeom>
          <a:noFill/>
          <a:ln w="3810">
            <a:solidFill>
              <a:srgbClr val="E2DDD5"/>
            </a:solidFill>
            <a:prstDash val="solid"/>
          </a:ln>
        </p:spPr>
        <p:txBody>
          <a:bodyPr/>
          <a:lstStyle/>
          <a:p>
            <a:endParaRPr lang="en-US"/>
          </a:p>
        </p:txBody>
      </p:sp>
      <p:sp>
        <p:nvSpPr>
          <p:cNvPr id="9" name="Text 7"/>
          <p:cNvSpPr/>
          <p:nvPr/>
        </p:nvSpPr>
        <p:spPr>
          <a:xfrm>
            <a:off x="548640" y="1728216"/>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7–10</a:t>
            </a:r>
            <a:endParaRPr lang="en-US" sz="900" dirty="0"/>
          </a:p>
        </p:txBody>
      </p:sp>
      <p:sp>
        <p:nvSpPr>
          <p:cNvPr id="10" name="Text 8"/>
          <p:cNvSpPr/>
          <p:nvPr/>
        </p:nvSpPr>
        <p:spPr>
          <a:xfrm>
            <a:off x="1828800" y="1728216"/>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Message architecture</a:t>
            </a:r>
            <a:endParaRPr lang="en-US" sz="1100" dirty="0"/>
          </a:p>
        </p:txBody>
      </p:sp>
      <p:sp>
        <p:nvSpPr>
          <p:cNvPr id="11" name="Text 9"/>
          <p:cNvSpPr/>
          <p:nvPr/>
        </p:nvSpPr>
        <p:spPr>
          <a:xfrm>
            <a:off x="3931920" y="1728216"/>
            <a:ext cx="4663440" cy="365760"/>
          </a:xfrm>
          <a:prstGeom prst="rect">
            <a:avLst/>
          </a:prstGeom>
          <a:noFill/>
          <a:ln/>
        </p:spPr>
        <p:txBody>
          <a:bodyPr wrap="square" rtlCol="0" anchor="t"/>
          <a:lstStyle/>
          <a:p>
            <a:pPr marL="0" indent="0">
              <a:lnSpc>
                <a:spcPct val="120000"/>
              </a:lnSpc>
              <a:buNone/>
            </a:pPr>
            <a:r>
              <a:rPr lang="en-US" sz="1000" dirty="0">
                <a:solidFill>
                  <a:srgbClr val="6B6358"/>
                </a:solidFill>
                <a:latin typeface="Calibri" pitchFamily="34" charset="0"/>
                <a:ea typeface="Calibri" pitchFamily="34" charset="-122"/>
                <a:cs typeface="Calibri" pitchFamily="34" charset="-120"/>
              </a:rPr>
              <a:t>Core positions and talking points for Delta Conveyance, HRL, Sites Reservoir, allocations, and federal CVP risk</a:t>
            </a:r>
            <a:endParaRPr lang="en-US" sz="1000" dirty="0"/>
          </a:p>
        </p:txBody>
      </p:sp>
      <p:sp>
        <p:nvSpPr>
          <p:cNvPr id="12" name="Shape 10"/>
          <p:cNvSpPr/>
          <p:nvPr/>
        </p:nvSpPr>
        <p:spPr>
          <a:xfrm>
            <a:off x="548640" y="2093976"/>
            <a:ext cx="8046720" cy="0"/>
          </a:xfrm>
          <a:prstGeom prst="line">
            <a:avLst/>
          </a:prstGeom>
          <a:noFill/>
          <a:ln w="3810">
            <a:solidFill>
              <a:srgbClr val="E2DDD5"/>
            </a:solidFill>
            <a:prstDash val="solid"/>
          </a:ln>
        </p:spPr>
        <p:txBody>
          <a:bodyPr/>
          <a:lstStyle/>
          <a:p>
            <a:endParaRPr lang="en-US"/>
          </a:p>
        </p:txBody>
      </p:sp>
      <p:sp>
        <p:nvSpPr>
          <p:cNvPr id="13" name="Text 11"/>
          <p:cNvSpPr/>
          <p:nvPr/>
        </p:nvSpPr>
        <p:spPr>
          <a:xfrm>
            <a:off x="548640" y="2130552"/>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8–11</a:t>
            </a:r>
            <a:endParaRPr lang="en-US" sz="900" dirty="0"/>
          </a:p>
        </p:txBody>
      </p:sp>
      <p:sp>
        <p:nvSpPr>
          <p:cNvPr id="14" name="Text 12"/>
          <p:cNvSpPr/>
          <p:nvPr/>
        </p:nvSpPr>
        <p:spPr>
          <a:xfrm>
            <a:off x="1828800" y="2130552"/>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Science Response Matrix</a:t>
            </a:r>
            <a:endParaRPr lang="en-US" sz="1100" dirty="0"/>
          </a:p>
        </p:txBody>
      </p:sp>
      <p:sp>
        <p:nvSpPr>
          <p:cNvPr id="15" name="Text 13"/>
          <p:cNvSpPr/>
          <p:nvPr/>
        </p:nvSpPr>
        <p:spPr>
          <a:xfrm>
            <a:off x="3931920" y="2130552"/>
            <a:ext cx="4663440" cy="365760"/>
          </a:xfrm>
          <a:prstGeom prst="rect">
            <a:avLst/>
          </a:prstGeom>
          <a:noFill/>
          <a:ln/>
        </p:spPr>
        <p:txBody>
          <a:bodyPr wrap="square" rtlCol="0" anchor="t"/>
          <a:lstStyle/>
          <a:p>
            <a:pPr marL="0" indent="0">
              <a:lnSpc>
                <a:spcPct val="120000"/>
              </a:lnSpc>
              <a:buNone/>
            </a:pPr>
            <a:r>
              <a:rPr lang="en-US" sz="1000" dirty="0">
                <a:solidFill>
                  <a:srgbClr val="6B6358"/>
                </a:solidFill>
                <a:latin typeface="Calibri" pitchFamily="34" charset="0"/>
                <a:ea typeface="Calibri" pitchFamily="34" charset="-122"/>
                <a:cs typeface="Calibri" pitchFamily="34" charset="-120"/>
              </a:rPr>
              <a:t>Map each message to SWC-funded studies; build evidence briefs linking six opposition claims to specific researchers</a:t>
            </a:r>
            <a:endParaRPr lang="en-US" sz="1000" dirty="0"/>
          </a:p>
        </p:txBody>
      </p:sp>
      <p:sp>
        <p:nvSpPr>
          <p:cNvPr id="16" name="Shape 14"/>
          <p:cNvSpPr/>
          <p:nvPr/>
        </p:nvSpPr>
        <p:spPr>
          <a:xfrm>
            <a:off x="548640" y="2496312"/>
            <a:ext cx="8046720" cy="0"/>
          </a:xfrm>
          <a:prstGeom prst="line">
            <a:avLst/>
          </a:prstGeom>
          <a:noFill/>
          <a:ln w="3810">
            <a:solidFill>
              <a:srgbClr val="E2DDD5"/>
            </a:solidFill>
            <a:prstDash val="solid"/>
          </a:ln>
        </p:spPr>
        <p:txBody>
          <a:bodyPr/>
          <a:lstStyle/>
          <a:p>
            <a:endParaRPr lang="en-US"/>
          </a:p>
        </p:txBody>
      </p:sp>
      <p:sp>
        <p:nvSpPr>
          <p:cNvPr id="17" name="Text 15"/>
          <p:cNvSpPr/>
          <p:nvPr/>
        </p:nvSpPr>
        <p:spPr>
          <a:xfrm>
            <a:off x="548640" y="2532888"/>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9–11</a:t>
            </a:r>
            <a:endParaRPr lang="en-US" sz="900" dirty="0"/>
          </a:p>
        </p:txBody>
      </p:sp>
      <p:sp>
        <p:nvSpPr>
          <p:cNvPr id="18" name="Text 16"/>
          <p:cNvSpPr/>
          <p:nvPr/>
        </p:nvSpPr>
        <p:spPr>
          <a:xfrm>
            <a:off x="1828800" y="2532888"/>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Rapid response protocol</a:t>
            </a:r>
            <a:endParaRPr lang="en-US" sz="1100" dirty="0"/>
          </a:p>
        </p:txBody>
      </p:sp>
      <p:sp>
        <p:nvSpPr>
          <p:cNvPr id="19" name="Text 17"/>
          <p:cNvSpPr/>
          <p:nvPr/>
        </p:nvSpPr>
        <p:spPr>
          <a:xfrm>
            <a:off x="3931920" y="2532888"/>
            <a:ext cx="4663440" cy="365760"/>
          </a:xfrm>
          <a:prstGeom prst="rect">
            <a:avLst/>
          </a:prstGeom>
          <a:noFill/>
          <a:ln/>
        </p:spPr>
        <p:txBody>
          <a:bodyPr wrap="square" rtlCol="0" anchor="t"/>
          <a:lstStyle/>
          <a:p>
            <a:pPr marL="0" indent="0">
              <a:lnSpc>
                <a:spcPct val="120000"/>
              </a:lnSpc>
              <a:buNone/>
            </a:pPr>
            <a:r>
              <a:rPr lang="en-US" sz="1000" dirty="0">
                <a:solidFill>
                  <a:srgbClr val="6B6358"/>
                </a:solidFill>
                <a:latin typeface="Calibri" pitchFamily="34" charset="0"/>
                <a:ea typeface="Calibri" pitchFamily="34" charset="-122"/>
                <a:cs typeface="Calibri" pitchFamily="34" charset="-120"/>
              </a:rPr>
              <a:t>Escalation paths, approval chains, tier definitions (30 min / 2 hr / same day), channel deployment rules</a:t>
            </a:r>
            <a:endParaRPr lang="en-US" sz="1000" dirty="0"/>
          </a:p>
        </p:txBody>
      </p:sp>
      <p:sp>
        <p:nvSpPr>
          <p:cNvPr id="20" name="Shape 18"/>
          <p:cNvSpPr/>
          <p:nvPr/>
        </p:nvSpPr>
        <p:spPr>
          <a:xfrm>
            <a:off x="548640" y="2898648"/>
            <a:ext cx="8046720" cy="0"/>
          </a:xfrm>
          <a:prstGeom prst="line">
            <a:avLst/>
          </a:prstGeom>
          <a:noFill/>
          <a:ln w="3810">
            <a:solidFill>
              <a:srgbClr val="E2DDD5"/>
            </a:solidFill>
            <a:prstDash val="solid"/>
          </a:ln>
        </p:spPr>
        <p:txBody>
          <a:bodyPr/>
          <a:lstStyle/>
          <a:p>
            <a:endParaRPr lang="en-US"/>
          </a:p>
        </p:txBody>
      </p:sp>
      <p:sp>
        <p:nvSpPr>
          <p:cNvPr id="21" name="Text 19"/>
          <p:cNvSpPr/>
          <p:nvPr/>
        </p:nvSpPr>
        <p:spPr>
          <a:xfrm>
            <a:off x="548640" y="2935224"/>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9–12</a:t>
            </a:r>
            <a:endParaRPr lang="en-US" sz="900" dirty="0"/>
          </a:p>
        </p:txBody>
      </p:sp>
      <p:sp>
        <p:nvSpPr>
          <p:cNvPr id="22" name="Text 20"/>
          <p:cNvSpPr/>
          <p:nvPr/>
        </p:nvSpPr>
        <p:spPr>
          <a:xfrm>
            <a:off x="1828800" y="2935224"/>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Science-to-comms pipeline</a:t>
            </a:r>
            <a:endParaRPr lang="en-US" sz="1100" dirty="0"/>
          </a:p>
        </p:txBody>
      </p:sp>
      <p:sp>
        <p:nvSpPr>
          <p:cNvPr id="23" name="Text 21"/>
          <p:cNvSpPr/>
          <p:nvPr/>
        </p:nvSpPr>
        <p:spPr>
          <a:xfrm>
            <a:off x="3931920" y="2935224"/>
            <a:ext cx="4663440" cy="365760"/>
          </a:xfrm>
          <a:prstGeom prst="rect">
            <a:avLst/>
          </a:prstGeom>
          <a:noFill/>
          <a:ln/>
        </p:spPr>
        <p:txBody>
          <a:bodyPr wrap="square" rtlCol="0" anchor="t"/>
          <a:lstStyle/>
          <a:p>
            <a:pPr marL="0" indent="0">
              <a:lnSpc>
                <a:spcPct val="120000"/>
              </a:lnSpc>
              <a:buNone/>
            </a:pPr>
            <a:r>
              <a:rPr lang="en-US" sz="1000" dirty="0">
                <a:solidFill>
                  <a:srgbClr val="6B6358"/>
                </a:solidFill>
                <a:latin typeface="Calibri" pitchFamily="34" charset="0"/>
                <a:ea typeface="Calibri" pitchFamily="34" charset="-122"/>
                <a:cs typeface="Calibri" pitchFamily="34" charset="-120"/>
              </a:rPr>
              <a:t>Study completion briefs, data viz queue, symposium packages, Science Portal content mapping</a:t>
            </a:r>
            <a:endParaRPr lang="en-US" sz="1000" dirty="0"/>
          </a:p>
        </p:txBody>
      </p:sp>
      <p:sp>
        <p:nvSpPr>
          <p:cNvPr id="24" name="Shape 22"/>
          <p:cNvSpPr/>
          <p:nvPr/>
        </p:nvSpPr>
        <p:spPr>
          <a:xfrm>
            <a:off x="548640" y="3300984"/>
            <a:ext cx="8046720" cy="0"/>
          </a:xfrm>
          <a:prstGeom prst="line">
            <a:avLst/>
          </a:prstGeom>
          <a:noFill/>
          <a:ln w="3810">
            <a:solidFill>
              <a:srgbClr val="E2DDD5"/>
            </a:solidFill>
            <a:prstDash val="solid"/>
          </a:ln>
        </p:spPr>
        <p:txBody>
          <a:bodyPr/>
          <a:lstStyle/>
          <a:p>
            <a:endParaRPr lang="en-US"/>
          </a:p>
        </p:txBody>
      </p:sp>
      <p:sp>
        <p:nvSpPr>
          <p:cNvPr id="25" name="Text 23"/>
          <p:cNvSpPr/>
          <p:nvPr/>
        </p:nvSpPr>
        <p:spPr>
          <a:xfrm>
            <a:off x="548640" y="333756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10–12</a:t>
            </a:r>
            <a:endParaRPr lang="en-US" sz="900" dirty="0"/>
          </a:p>
        </p:txBody>
      </p:sp>
      <p:sp>
        <p:nvSpPr>
          <p:cNvPr id="26" name="Text 24"/>
          <p:cNvSpPr/>
          <p:nvPr/>
        </p:nvSpPr>
        <p:spPr>
          <a:xfrm>
            <a:off x="1828800" y="333756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Website rebuild RFP</a:t>
            </a:r>
            <a:endParaRPr lang="en-US" sz="1100" dirty="0"/>
          </a:p>
        </p:txBody>
      </p:sp>
      <p:sp>
        <p:nvSpPr>
          <p:cNvPr id="27" name="Text 25"/>
          <p:cNvSpPr/>
          <p:nvPr/>
        </p:nvSpPr>
        <p:spPr>
          <a:xfrm>
            <a:off x="3931920" y="3337560"/>
            <a:ext cx="4663440" cy="365760"/>
          </a:xfrm>
          <a:prstGeom prst="rect">
            <a:avLst/>
          </a:prstGeom>
          <a:noFill/>
          <a:ln/>
        </p:spPr>
        <p:txBody>
          <a:bodyPr wrap="square" rtlCol="0" anchor="t"/>
          <a:lstStyle/>
          <a:p>
            <a:pPr marL="0" indent="0">
              <a:lnSpc>
                <a:spcPct val="120000"/>
              </a:lnSpc>
              <a:buNone/>
            </a:pPr>
            <a:r>
              <a:rPr lang="en-US" sz="1000" dirty="0">
                <a:solidFill>
                  <a:srgbClr val="6B6358"/>
                </a:solidFill>
                <a:latin typeface="Calibri" pitchFamily="34" charset="0"/>
                <a:ea typeface="Calibri" pitchFamily="34" charset="-122"/>
                <a:cs typeface="Calibri" pitchFamily="34" charset="-120"/>
              </a:rPr>
              <a:t>Full specification document for the $25K rebuild — WordPress, GA4, Science Portal, Member Hub, issue-based navigation</a:t>
            </a:r>
            <a:endParaRPr lang="en-US" sz="1000" dirty="0"/>
          </a:p>
        </p:txBody>
      </p:sp>
      <p:sp>
        <p:nvSpPr>
          <p:cNvPr id="28" name="Shape 26"/>
          <p:cNvSpPr/>
          <p:nvPr/>
        </p:nvSpPr>
        <p:spPr>
          <a:xfrm>
            <a:off x="548640" y="3703320"/>
            <a:ext cx="8046720" cy="0"/>
          </a:xfrm>
          <a:prstGeom prst="line">
            <a:avLst/>
          </a:prstGeom>
          <a:noFill/>
          <a:ln w="3810">
            <a:solidFill>
              <a:srgbClr val="E2DDD5"/>
            </a:solidFill>
            <a:prstDash val="solid"/>
          </a:ln>
        </p:spPr>
        <p:txBody>
          <a:bodyPr/>
          <a:lstStyle/>
          <a:p>
            <a:endParaRPr lang="en-US"/>
          </a:p>
        </p:txBody>
      </p:sp>
      <p:sp>
        <p:nvSpPr>
          <p:cNvPr id="29" name="Text 27"/>
          <p:cNvSpPr/>
          <p:nvPr/>
        </p:nvSpPr>
        <p:spPr>
          <a:xfrm>
            <a:off x="548640" y="3739896"/>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11–13</a:t>
            </a:r>
            <a:endParaRPr lang="en-US" sz="900" dirty="0"/>
          </a:p>
        </p:txBody>
      </p:sp>
      <p:sp>
        <p:nvSpPr>
          <p:cNvPr id="30" name="Text 28"/>
          <p:cNvSpPr/>
          <p:nvPr/>
        </p:nvSpPr>
        <p:spPr>
          <a:xfrm>
            <a:off x="1828800" y="3739896"/>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Regulatory calendar</a:t>
            </a:r>
            <a:endParaRPr lang="en-US" sz="1100" dirty="0"/>
          </a:p>
        </p:txBody>
      </p:sp>
      <p:sp>
        <p:nvSpPr>
          <p:cNvPr id="31" name="Text 29"/>
          <p:cNvSpPr/>
          <p:nvPr/>
        </p:nvSpPr>
        <p:spPr>
          <a:xfrm>
            <a:off x="3931920" y="3739896"/>
            <a:ext cx="4663440" cy="365760"/>
          </a:xfrm>
          <a:prstGeom prst="rect">
            <a:avLst/>
          </a:prstGeom>
          <a:noFill/>
          <a:ln/>
        </p:spPr>
        <p:txBody>
          <a:bodyPr wrap="square" rtlCol="0" anchor="t"/>
          <a:lstStyle/>
          <a:p>
            <a:pPr marL="0" indent="0">
              <a:lnSpc>
                <a:spcPct val="120000"/>
              </a:lnSpc>
              <a:buNone/>
            </a:pPr>
            <a:r>
              <a:rPr lang="en-US" sz="1000" dirty="0">
                <a:solidFill>
                  <a:srgbClr val="6B6358"/>
                </a:solidFill>
                <a:latin typeface="Calibri" pitchFamily="34" charset="0"/>
                <a:ea typeface="Calibri" pitchFamily="34" charset="-122"/>
                <a:cs typeface="Calibri" pitchFamily="34" charset="-120"/>
              </a:rPr>
              <a:t>Pre-built content packages for every predictable SWRCB, legislative, and budget event through FY 2026-27</a:t>
            </a:r>
            <a:endParaRPr lang="en-US" sz="1000" dirty="0"/>
          </a:p>
        </p:txBody>
      </p:sp>
      <p:sp>
        <p:nvSpPr>
          <p:cNvPr id="32" name="Shape 30"/>
          <p:cNvSpPr/>
          <p:nvPr/>
        </p:nvSpPr>
        <p:spPr>
          <a:xfrm>
            <a:off x="548640" y="4251960"/>
            <a:ext cx="2286000" cy="256032"/>
          </a:xfrm>
          <a:prstGeom prst="roundRect">
            <a:avLst>
              <a:gd name="adj" fmla="val 50000"/>
            </a:avLst>
          </a:prstGeom>
          <a:solidFill>
            <a:srgbClr val="F9EDED"/>
          </a:solidFill>
          <a:ln/>
        </p:spPr>
        <p:txBody>
          <a:bodyPr/>
          <a:lstStyle/>
          <a:p>
            <a:endParaRPr lang="en-US"/>
          </a:p>
        </p:txBody>
      </p:sp>
      <p:sp>
        <p:nvSpPr>
          <p:cNvPr id="33" name="Text 31"/>
          <p:cNvSpPr/>
          <p:nvPr/>
        </p:nvSpPr>
        <p:spPr>
          <a:xfrm>
            <a:off x="548640" y="4251960"/>
            <a:ext cx="228600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Milestone: Operating Manual</a:t>
            </a:r>
            <a:endParaRPr lang="en-US" sz="900" dirty="0"/>
          </a:p>
        </p:txBody>
      </p:sp>
      <p:sp>
        <p:nvSpPr>
          <p:cNvPr id="34" name="Text 32"/>
          <p:cNvSpPr/>
          <p:nvPr/>
        </p:nvSpPr>
        <p:spPr>
          <a:xfrm>
            <a:off x="3017520" y="4251960"/>
            <a:ext cx="5486400" cy="256032"/>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Week 13 deliverable: Communications Operating Manual</a:t>
            </a:r>
            <a:endParaRPr lang="en-US" sz="11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180-DAY PLAN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45720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Phase 3: Launch and test (days 91–135)</a:t>
            </a:r>
            <a:endParaRPr lang="en-US" sz="2200" dirty="0"/>
          </a:p>
        </p:txBody>
      </p:sp>
      <p:sp>
        <p:nvSpPr>
          <p:cNvPr id="5" name="Text 3"/>
          <p:cNvSpPr/>
          <p:nvPr/>
        </p:nvSpPr>
        <p:spPr>
          <a:xfrm>
            <a:off x="548640" y="137160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13–19</a:t>
            </a:r>
            <a:endParaRPr lang="en-US" sz="900" dirty="0"/>
          </a:p>
        </p:txBody>
      </p:sp>
      <p:sp>
        <p:nvSpPr>
          <p:cNvPr id="6" name="Text 4"/>
          <p:cNvSpPr/>
          <p:nvPr/>
        </p:nvSpPr>
        <p:spPr>
          <a:xfrm>
            <a:off x="1828800" y="137160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X organic launch</a:t>
            </a:r>
            <a:endParaRPr lang="en-US" sz="1100" dirty="0"/>
          </a:p>
        </p:txBody>
      </p:sp>
      <p:sp>
        <p:nvSpPr>
          <p:cNvPr id="7" name="Text 5"/>
          <p:cNvSpPr/>
          <p:nvPr/>
        </p:nvSpPr>
        <p:spPr>
          <a:xfrm>
            <a:off x="3931920" y="13716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Daily posting — hearing live-threads, science drops, opposition responses, member spotlights</a:t>
            </a:r>
            <a:endParaRPr lang="en-US" sz="1000" dirty="0"/>
          </a:p>
        </p:txBody>
      </p:sp>
      <p:sp>
        <p:nvSpPr>
          <p:cNvPr id="8" name="Shape 6"/>
          <p:cNvSpPr/>
          <p:nvPr/>
        </p:nvSpPr>
        <p:spPr>
          <a:xfrm>
            <a:off x="548640" y="1792224"/>
            <a:ext cx="8046720" cy="0"/>
          </a:xfrm>
          <a:prstGeom prst="line">
            <a:avLst/>
          </a:prstGeom>
          <a:noFill/>
          <a:ln w="3810">
            <a:solidFill>
              <a:srgbClr val="E2DDD5"/>
            </a:solidFill>
            <a:prstDash val="solid"/>
          </a:ln>
        </p:spPr>
        <p:txBody>
          <a:bodyPr/>
          <a:lstStyle/>
          <a:p>
            <a:endParaRPr lang="en-US"/>
          </a:p>
        </p:txBody>
      </p:sp>
      <p:sp>
        <p:nvSpPr>
          <p:cNvPr id="9" name="Text 7"/>
          <p:cNvSpPr/>
          <p:nvPr/>
        </p:nvSpPr>
        <p:spPr>
          <a:xfrm>
            <a:off x="548640" y="182880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14–19</a:t>
            </a:r>
            <a:endParaRPr lang="en-US" sz="900" dirty="0"/>
          </a:p>
        </p:txBody>
      </p:sp>
      <p:sp>
        <p:nvSpPr>
          <p:cNvPr id="10" name="Text 8"/>
          <p:cNvSpPr/>
          <p:nvPr/>
        </p:nvSpPr>
        <p:spPr>
          <a:xfrm>
            <a:off x="1828800" y="182880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LinkedIn activation</a:t>
            </a:r>
            <a:endParaRPr lang="en-US" sz="1100" dirty="0"/>
          </a:p>
        </p:txBody>
      </p:sp>
      <p:sp>
        <p:nvSpPr>
          <p:cNvPr id="11" name="Text 9"/>
          <p:cNvSpPr/>
          <p:nvPr/>
        </p:nvSpPr>
        <p:spPr>
          <a:xfrm>
            <a:off x="3931920" y="18288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Jennifer Pierre’s profile raised further, SWC company page at 2–3x/week cadence</a:t>
            </a:r>
            <a:endParaRPr lang="en-US" sz="1000" dirty="0"/>
          </a:p>
        </p:txBody>
      </p:sp>
      <p:sp>
        <p:nvSpPr>
          <p:cNvPr id="12" name="Shape 10"/>
          <p:cNvSpPr/>
          <p:nvPr/>
        </p:nvSpPr>
        <p:spPr>
          <a:xfrm>
            <a:off x="548640" y="2249424"/>
            <a:ext cx="8046720" cy="0"/>
          </a:xfrm>
          <a:prstGeom prst="line">
            <a:avLst/>
          </a:prstGeom>
          <a:noFill/>
          <a:ln w="3810">
            <a:solidFill>
              <a:srgbClr val="E2DDD5"/>
            </a:solidFill>
            <a:prstDash val="solid"/>
          </a:ln>
        </p:spPr>
        <p:txBody>
          <a:bodyPr/>
          <a:lstStyle/>
          <a:p>
            <a:endParaRPr lang="en-US"/>
          </a:p>
        </p:txBody>
      </p:sp>
      <p:sp>
        <p:nvSpPr>
          <p:cNvPr id="13" name="Text 11"/>
          <p:cNvSpPr/>
          <p:nvPr/>
        </p:nvSpPr>
        <p:spPr>
          <a:xfrm>
            <a:off x="548640" y="228600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15–19</a:t>
            </a:r>
            <a:endParaRPr lang="en-US" sz="900" dirty="0"/>
          </a:p>
        </p:txBody>
      </p:sp>
      <p:sp>
        <p:nvSpPr>
          <p:cNvPr id="14" name="Text 12"/>
          <p:cNvSpPr/>
          <p:nvPr/>
        </p:nvSpPr>
        <p:spPr>
          <a:xfrm>
            <a:off x="1828800" y="228600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Newsletter launch</a:t>
            </a:r>
            <a:endParaRPr lang="en-US" sz="1100" dirty="0"/>
          </a:p>
        </p:txBody>
      </p:sp>
      <p:sp>
        <p:nvSpPr>
          <p:cNvPr id="15" name="Text 13"/>
          <p:cNvSpPr/>
          <p:nvPr/>
        </p:nvSpPr>
        <p:spPr>
          <a:xfrm>
            <a:off x="3931920" y="22860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Delta Dashboard email conversion plus first SWC Science Brief issue</a:t>
            </a:r>
            <a:endParaRPr lang="en-US" sz="1000" dirty="0"/>
          </a:p>
        </p:txBody>
      </p:sp>
      <p:sp>
        <p:nvSpPr>
          <p:cNvPr id="16" name="Shape 14"/>
          <p:cNvSpPr/>
          <p:nvPr/>
        </p:nvSpPr>
        <p:spPr>
          <a:xfrm>
            <a:off x="548640" y="2706624"/>
            <a:ext cx="8046720" cy="0"/>
          </a:xfrm>
          <a:prstGeom prst="line">
            <a:avLst/>
          </a:prstGeom>
          <a:noFill/>
          <a:ln w="3810">
            <a:solidFill>
              <a:srgbClr val="E2DDD5"/>
            </a:solidFill>
            <a:prstDash val="solid"/>
          </a:ln>
        </p:spPr>
        <p:txBody>
          <a:bodyPr/>
          <a:lstStyle/>
          <a:p>
            <a:endParaRPr lang="en-US"/>
          </a:p>
        </p:txBody>
      </p:sp>
      <p:sp>
        <p:nvSpPr>
          <p:cNvPr id="17" name="Text 15"/>
          <p:cNvSpPr/>
          <p:nvPr/>
        </p:nvSpPr>
        <p:spPr>
          <a:xfrm>
            <a:off x="548640" y="274320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14–19</a:t>
            </a:r>
            <a:endParaRPr lang="en-US" sz="900" dirty="0"/>
          </a:p>
        </p:txBody>
      </p:sp>
      <p:sp>
        <p:nvSpPr>
          <p:cNvPr id="18" name="Text 16"/>
          <p:cNvSpPr/>
          <p:nvPr/>
        </p:nvSpPr>
        <p:spPr>
          <a:xfrm>
            <a:off x="1828800" y="274320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Science rapid response</a:t>
            </a:r>
            <a:endParaRPr lang="en-US" sz="1100" dirty="0"/>
          </a:p>
        </p:txBody>
      </p:sp>
      <p:sp>
        <p:nvSpPr>
          <p:cNvPr id="19" name="Text 17"/>
          <p:cNvSpPr/>
          <p:nvPr/>
        </p:nvSpPr>
        <p:spPr>
          <a:xfrm>
            <a:off x="3931920" y="27432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First live deployments — opposition claims countered with SWC-funded science data in real time</a:t>
            </a:r>
            <a:endParaRPr lang="en-US" sz="1000" dirty="0"/>
          </a:p>
        </p:txBody>
      </p:sp>
      <p:sp>
        <p:nvSpPr>
          <p:cNvPr id="20" name="Shape 18"/>
          <p:cNvSpPr/>
          <p:nvPr/>
        </p:nvSpPr>
        <p:spPr>
          <a:xfrm>
            <a:off x="548640" y="3163824"/>
            <a:ext cx="8046720" cy="0"/>
          </a:xfrm>
          <a:prstGeom prst="line">
            <a:avLst/>
          </a:prstGeom>
          <a:noFill/>
          <a:ln w="3810">
            <a:solidFill>
              <a:srgbClr val="E2DDD5"/>
            </a:solidFill>
            <a:prstDash val="solid"/>
          </a:ln>
        </p:spPr>
        <p:txBody>
          <a:bodyPr/>
          <a:lstStyle/>
          <a:p>
            <a:endParaRPr lang="en-US"/>
          </a:p>
        </p:txBody>
      </p:sp>
      <p:sp>
        <p:nvSpPr>
          <p:cNvPr id="21" name="Text 19"/>
          <p:cNvSpPr/>
          <p:nvPr/>
        </p:nvSpPr>
        <p:spPr>
          <a:xfrm>
            <a:off x="548640" y="320040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15–18</a:t>
            </a:r>
            <a:endParaRPr lang="en-US" sz="900" dirty="0"/>
          </a:p>
        </p:txBody>
      </p:sp>
      <p:sp>
        <p:nvSpPr>
          <p:cNvPr id="22" name="Text 20"/>
          <p:cNvSpPr/>
          <p:nvPr/>
        </p:nvSpPr>
        <p:spPr>
          <a:xfrm>
            <a:off x="1828800" y="320040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Website rebuild begins</a:t>
            </a:r>
            <a:endParaRPr lang="en-US" sz="1100" dirty="0"/>
          </a:p>
        </p:txBody>
      </p:sp>
      <p:sp>
        <p:nvSpPr>
          <p:cNvPr id="23" name="Text 21"/>
          <p:cNvSpPr/>
          <p:nvPr/>
        </p:nvSpPr>
        <p:spPr>
          <a:xfrm>
            <a:off x="3931920" y="32004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Vendor selected, development underway, Science Portal architecture and Member Hub wireframed</a:t>
            </a:r>
            <a:endParaRPr lang="en-US" sz="1000" dirty="0"/>
          </a:p>
        </p:txBody>
      </p:sp>
      <p:sp>
        <p:nvSpPr>
          <p:cNvPr id="24" name="Shape 22"/>
          <p:cNvSpPr/>
          <p:nvPr/>
        </p:nvSpPr>
        <p:spPr>
          <a:xfrm>
            <a:off x="548640" y="3621024"/>
            <a:ext cx="8046720" cy="0"/>
          </a:xfrm>
          <a:prstGeom prst="line">
            <a:avLst/>
          </a:prstGeom>
          <a:noFill/>
          <a:ln w="3810">
            <a:solidFill>
              <a:srgbClr val="E2DDD5"/>
            </a:solidFill>
            <a:prstDash val="solid"/>
          </a:ln>
        </p:spPr>
        <p:txBody>
          <a:bodyPr/>
          <a:lstStyle/>
          <a:p>
            <a:endParaRPr lang="en-US"/>
          </a:p>
        </p:txBody>
      </p:sp>
      <p:sp>
        <p:nvSpPr>
          <p:cNvPr id="25" name="Text 23"/>
          <p:cNvSpPr/>
          <p:nvPr/>
        </p:nvSpPr>
        <p:spPr>
          <a:xfrm>
            <a:off x="548640" y="3657600"/>
            <a:ext cx="118872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16–19</a:t>
            </a:r>
            <a:endParaRPr lang="en-US" sz="900" dirty="0"/>
          </a:p>
        </p:txBody>
      </p:sp>
      <p:sp>
        <p:nvSpPr>
          <p:cNvPr id="26" name="Text 24"/>
          <p:cNvSpPr/>
          <p:nvPr/>
        </p:nvSpPr>
        <p:spPr>
          <a:xfrm>
            <a:off x="1828800" y="3657600"/>
            <a:ext cx="201168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Data viz production</a:t>
            </a:r>
            <a:endParaRPr lang="en-US" sz="1100" dirty="0"/>
          </a:p>
        </p:txBody>
      </p:sp>
      <p:sp>
        <p:nvSpPr>
          <p:cNvPr id="27" name="Text 25"/>
          <p:cNvSpPr/>
          <p:nvPr/>
        </p:nvSpPr>
        <p:spPr>
          <a:xfrm>
            <a:off x="3931920" y="36576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Freelance designer onboarded, first infographics from priority queue produced and deployed</a:t>
            </a:r>
            <a:endParaRPr lang="en-US" sz="1000" dirty="0"/>
          </a:p>
        </p:txBody>
      </p:sp>
      <p:sp>
        <p:nvSpPr>
          <p:cNvPr id="28" name="Shape 26"/>
          <p:cNvSpPr/>
          <p:nvPr/>
        </p:nvSpPr>
        <p:spPr>
          <a:xfrm>
            <a:off x="548640" y="4251960"/>
            <a:ext cx="2560320" cy="256032"/>
          </a:xfrm>
          <a:prstGeom prst="roundRect">
            <a:avLst>
              <a:gd name="adj" fmla="val 50000"/>
            </a:avLst>
          </a:prstGeom>
          <a:solidFill>
            <a:srgbClr val="F9EDED"/>
          </a:solidFill>
          <a:ln/>
        </p:spPr>
        <p:txBody>
          <a:bodyPr/>
          <a:lstStyle/>
          <a:p>
            <a:endParaRPr lang="en-US"/>
          </a:p>
        </p:txBody>
      </p:sp>
      <p:sp>
        <p:nvSpPr>
          <p:cNvPr id="29" name="Text 27"/>
          <p:cNvSpPr/>
          <p:nvPr/>
        </p:nvSpPr>
        <p:spPr>
          <a:xfrm>
            <a:off x="548640" y="4251960"/>
            <a:ext cx="256032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Milestone: Channel Launch Report</a:t>
            </a:r>
            <a:endParaRPr lang="en-US" sz="900" dirty="0"/>
          </a:p>
        </p:txBody>
      </p:sp>
      <p:sp>
        <p:nvSpPr>
          <p:cNvPr id="30" name="Text 28"/>
          <p:cNvSpPr/>
          <p:nvPr/>
        </p:nvSpPr>
        <p:spPr>
          <a:xfrm>
            <a:off x="3291840" y="4251960"/>
            <a:ext cx="5303520" cy="256032"/>
          </a:xfrm>
          <a:prstGeom prst="rect">
            <a:avLst/>
          </a:prstGeom>
          <a:noFill/>
          <a:ln/>
        </p:spPr>
        <p:txBody>
          <a:bodyPr wrap="square" rtlCol="0" anchor="ctr"/>
          <a:lstStyle/>
          <a:p>
            <a:pPr marL="0" indent="0">
              <a:buNone/>
            </a:pPr>
            <a:r>
              <a:rPr lang="en-US" sz="1000" i="1" dirty="0">
                <a:solidFill>
                  <a:srgbClr val="958D80"/>
                </a:solidFill>
                <a:latin typeface="Calibri" pitchFamily="34" charset="0"/>
                <a:ea typeface="Calibri" pitchFamily="34" charset="-122"/>
                <a:cs typeface="Calibri" pitchFamily="34" charset="-120"/>
              </a:rPr>
              <a:t>→ Week 19 deliverable: Channel performance baseline, initial audience metrics, and first rapid response case study</a:t>
            </a:r>
            <a:endParaRPr lang="en-US" sz="1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180-DAY PLAN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45720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Phase 4: Scale and coordinate (days 136–180)</a:t>
            </a:r>
            <a:endParaRPr lang="en-US" sz="2200" dirty="0"/>
          </a:p>
        </p:txBody>
      </p:sp>
      <p:sp>
        <p:nvSpPr>
          <p:cNvPr id="5" name="Text 3"/>
          <p:cNvSpPr/>
          <p:nvPr/>
        </p:nvSpPr>
        <p:spPr>
          <a:xfrm>
            <a:off x="548640" y="1371600"/>
            <a:ext cx="128016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20–26</a:t>
            </a:r>
            <a:endParaRPr lang="en-US" sz="900" dirty="0"/>
          </a:p>
        </p:txBody>
      </p:sp>
      <p:sp>
        <p:nvSpPr>
          <p:cNvPr id="6" name="Text 4"/>
          <p:cNvSpPr/>
          <p:nvPr/>
        </p:nvSpPr>
        <p:spPr>
          <a:xfrm>
            <a:off x="1920240" y="1371600"/>
            <a:ext cx="192024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X paid campaigns</a:t>
            </a:r>
            <a:endParaRPr lang="en-US" sz="1100" dirty="0"/>
          </a:p>
        </p:txBody>
      </p:sp>
      <p:sp>
        <p:nvSpPr>
          <p:cNvPr id="7" name="Text 5"/>
          <p:cNvSpPr/>
          <p:nvPr/>
        </p:nvSpPr>
        <p:spPr>
          <a:xfrm>
            <a:off x="3931920" y="13716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$2,500/mo targeting follower look-alikes of @CA_DWR, @CaWaterBoards, @WaterEducation — building toward 10K+</a:t>
            </a:r>
            <a:endParaRPr lang="en-US" sz="1000" dirty="0"/>
          </a:p>
        </p:txBody>
      </p:sp>
      <p:sp>
        <p:nvSpPr>
          <p:cNvPr id="8" name="Shape 6"/>
          <p:cNvSpPr/>
          <p:nvPr/>
        </p:nvSpPr>
        <p:spPr>
          <a:xfrm>
            <a:off x="548640" y="1792224"/>
            <a:ext cx="8046720" cy="0"/>
          </a:xfrm>
          <a:prstGeom prst="line">
            <a:avLst/>
          </a:prstGeom>
          <a:noFill/>
          <a:ln w="3810">
            <a:solidFill>
              <a:srgbClr val="E2DDD5"/>
            </a:solidFill>
            <a:prstDash val="solid"/>
          </a:ln>
        </p:spPr>
        <p:txBody>
          <a:bodyPr/>
          <a:lstStyle/>
          <a:p>
            <a:endParaRPr lang="en-US"/>
          </a:p>
        </p:txBody>
      </p:sp>
      <p:sp>
        <p:nvSpPr>
          <p:cNvPr id="9" name="Text 7"/>
          <p:cNvSpPr/>
          <p:nvPr/>
        </p:nvSpPr>
        <p:spPr>
          <a:xfrm>
            <a:off x="548640" y="1828800"/>
            <a:ext cx="128016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20–26</a:t>
            </a:r>
            <a:endParaRPr lang="en-US" sz="900" dirty="0"/>
          </a:p>
        </p:txBody>
      </p:sp>
      <p:sp>
        <p:nvSpPr>
          <p:cNvPr id="10" name="Text 8"/>
          <p:cNvSpPr/>
          <p:nvPr/>
        </p:nvSpPr>
        <p:spPr>
          <a:xfrm>
            <a:off x="1920240" y="1828800"/>
            <a:ext cx="192024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YouTube production</a:t>
            </a:r>
            <a:endParaRPr lang="en-US" sz="1100" dirty="0"/>
          </a:p>
        </p:txBody>
      </p:sp>
      <p:sp>
        <p:nvSpPr>
          <p:cNvPr id="11" name="Text 9"/>
          <p:cNvSpPr/>
          <p:nvPr/>
        </p:nvSpPr>
        <p:spPr>
          <a:xfrm>
            <a:off x="3931920" y="18288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Nerdy by Nature episodes, GM rapid response videos, 90-second member spotlights, short clips for cross-posting</a:t>
            </a:r>
            <a:endParaRPr lang="en-US" sz="1000" dirty="0"/>
          </a:p>
        </p:txBody>
      </p:sp>
      <p:sp>
        <p:nvSpPr>
          <p:cNvPr id="12" name="Shape 10"/>
          <p:cNvSpPr/>
          <p:nvPr/>
        </p:nvSpPr>
        <p:spPr>
          <a:xfrm>
            <a:off x="548640" y="2249424"/>
            <a:ext cx="8046720" cy="0"/>
          </a:xfrm>
          <a:prstGeom prst="line">
            <a:avLst/>
          </a:prstGeom>
          <a:noFill/>
          <a:ln w="3810">
            <a:solidFill>
              <a:srgbClr val="E2DDD5"/>
            </a:solidFill>
            <a:prstDash val="solid"/>
          </a:ln>
        </p:spPr>
        <p:txBody>
          <a:bodyPr/>
          <a:lstStyle/>
          <a:p>
            <a:endParaRPr lang="en-US"/>
          </a:p>
        </p:txBody>
      </p:sp>
      <p:sp>
        <p:nvSpPr>
          <p:cNvPr id="13" name="Text 11"/>
          <p:cNvSpPr/>
          <p:nvPr/>
        </p:nvSpPr>
        <p:spPr>
          <a:xfrm>
            <a:off x="548640" y="2286000"/>
            <a:ext cx="128016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20–24</a:t>
            </a:r>
            <a:endParaRPr lang="en-US" sz="900" dirty="0"/>
          </a:p>
        </p:txBody>
      </p:sp>
      <p:sp>
        <p:nvSpPr>
          <p:cNvPr id="14" name="Text 12"/>
          <p:cNvSpPr/>
          <p:nvPr/>
        </p:nvSpPr>
        <p:spPr>
          <a:xfrm>
            <a:off x="1920240" y="2286000"/>
            <a:ext cx="192024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Ambassador network</a:t>
            </a:r>
            <a:endParaRPr lang="en-US" sz="1100" dirty="0"/>
          </a:p>
        </p:txBody>
      </p:sp>
      <p:sp>
        <p:nvSpPr>
          <p:cNvPr id="15" name="Text 13"/>
          <p:cNvSpPr/>
          <p:nvPr/>
        </p:nvSpPr>
        <p:spPr>
          <a:xfrm>
            <a:off x="3931920" y="22860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15–20 voices organized into Slack/Signal distribution group, first monthly brief sent, pre-release content protocol live</a:t>
            </a:r>
            <a:endParaRPr lang="en-US" sz="1000" dirty="0"/>
          </a:p>
        </p:txBody>
      </p:sp>
      <p:sp>
        <p:nvSpPr>
          <p:cNvPr id="16" name="Shape 14"/>
          <p:cNvSpPr/>
          <p:nvPr/>
        </p:nvSpPr>
        <p:spPr>
          <a:xfrm>
            <a:off x="548640" y="2706624"/>
            <a:ext cx="8046720" cy="0"/>
          </a:xfrm>
          <a:prstGeom prst="line">
            <a:avLst/>
          </a:prstGeom>
          <a:noFill/>
          <a:ln w="3810">
            <a:solidFill>
              <a:srgbClr val="E2DDD5"/>
            </a:solidFill>
            <a:prstDash val="solid"/>
          </a:ln>
        </p:spPr>
        <p:txBody>
          <a:bodyPr/>
          <a:lstStyle/>
          <a:p>
            <a:endParaRPr lang="en-US"/>
          </a:p>
        </p:txBody>
      </p:sp>
      <p:sp>
        <p:nvSpPr>
          <p:cNvPr id="17" name="Text 15"/>
          <p:cNvSpPr/>
          <p:nvPr/>
        </p:nvSpPr>
        <p:spPr>
          <a:xfrm>
            <a:off x="548640" y="2743200"/>
            <a:ext cx="128016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21–26</a:t>
            </a:r>
            <a:endParaRPr lang="en-US" sz="900" dirty="0"/>
          </a:p>
        </p:txBody>
      </p:sp>
      <p:sp>
        <p:nvSpPr>
          <p:cNvPr id="18" name="Text 16"/>
          <p:cNvSpPr/>
          <p:nvPr/>
        </p:nvSpPr>
        <p:spPr>
          <a:xfrm>
            <a:off x="1920240" y="2743200"/>
            <a:ext cx="192024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Member agency cascade</a:t>
            </a:r>
            <a:endParaRPr lang="en-US" sz="1100" dirty="0"/>
          </a:p>
        </p:txBody>
      </p:sp>
      <p:sp>
        <p:nvSpPr>
          <p:cNvPr id="19" name="Text 17"/>
          <p:cNvSpPr/>
          <p:nvPr/>
        </p:nvSpPr>
        <p:spPr>
          <a:xfrm>
            <a:off x="3931920" y="27432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Coordinated materials distributed to all 27 agency comms leads — message frameworks, social templates, board briefings</a:t>
            </a:r>
            <a:endParaRPr lang="en-US" sz="1000" dirty="0"/>
          </a:p>
        </p:txBody>
      </p:sp>
      <p:sp>
        <p:nvSpPr>
          <p:cNvPr id="20" name="Shape 18"/>
          <p:cNvSpPr/>
          <p:nvPr/>
        </p:nvSpPr>
        <p:spPr>
          <a:xfrm>
            <a:off x="548640" y="3163824"/>
            <a:ext cx="8046720" cy="0"/>
          </a:xfrm>
          <a:prstGeom prst="line">
            <a:avLst/>
          </a:prstGeom>
          <a:noFill/>
          <a:ln w="3810">
            <a:solidFill>
              <a:srgbClr val="E2DDD5"/>
            </a:solidFill>
            <a:prstDash val="solid"/>
          </a:ln>
        </p:spPr>
        <p:txBody>
          <a:bodyPr/>
          <a:lstStyle/>
          <a:p>
            <a:endParaRPr lang="en-US"/>
          </a:p>
        </p:txBody>
      </p:sp>
      <p:sp>
        <p:nvSpPr>
          <p:cNvPr id="21" name="Text 19"/>
          <p:cNvSpPr/>
          <p:nvPr/>
        </p:nvSpPr>
        <p:spPr>
          <a:xfrm>
            <a:off x="548640" y="3200400"/>
            <a:ext cx="128016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22–26</a:t>
            </a:r>
            <a:endParaRPr lang="en-US" sz="900" dirty="0"/>
          </a:p>
        </p:txBody>
      </p:sp>
      <p:sp>
        <p:nvSpPr>
          <p:cNvPr id="22" name="Text 20"/>
          <p:cNvSpPr/>
          <p:nvPr/>
        </p:nvSpPr>
        <p:spPr>
          <a:xfrm>
            <a:off x="1920240" y="3200400"/>
            <a:ext cx="192024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Website launch</a:t>
            </a:r>
            <a:endParaRPr lang="en-US" sz="1100" dirty="0"/>
          </a:p>
        </p:txBody>
      </p:sp>
      <p:sp>
        <p:nvSpPr>
          <p:cNvPr id="23" name="Text 21"/>
          <p:cNvSpPr/>
          <p:nvPr/>
        </p:nvSpPr>
        <p:spPr>
          <a:xfrm>
            <a:off x="3931920" y="32004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Rebuilt swc.org live — GA4, X pixel, Science Portal, Member Hub, issue-based navigation, newsletter capture on every page</a:t>
            </a:r>
            <a:endParaRPr lang="en-US" sz="1000" dirty="0"/>
          </a:p>
        </p:txBody>
      </p:sp>
      <p:sp>
        <p:nvSpPr>
          <p:cNvPr id="24" name="Shape 22"/>
          <p:cNvSpPr/>
          <p:nvPr/>
        </p:nvSpPr>
        <p:spPr>
          <a:xfrm>
            <a:off x="548640" y="3621024"/>
            <a:ext cx="8046720" cy="0"/>
          </a:xfrm>
          <a:prstGeom prst="line">
            <a:avLst/>
          </a:prstGeom>
          <a:noFill/>
          <a:ln w="3810">
            <a:solidFill>
              <a:srgbClr val="E2DDD5"/>
            </a:solidFill>
            <a:prstDash val="solid"/>
          </a:ln>
        </p:spPr>
        <p:txBody>
          <a:bodyPr/>
          <a:lstStyle/>
          <a:p>
            <a:endParaRPr lang="en-US"/>
          </a:p>
        </p:txBody>
      </p:sp>
      <p:sp>
        <p:nvSpPr>
          <p:cNvPr id="25" name="Text 23"/>
          <p:cNvSpPr/>
          <p:nvPr/>
        </p:nvSpPr>
        <p:spPr>
          <a:xfrm>
            <a:off x="548640" y="3657600"/>
            <a:ext cx="1280160" cy="182880"/>
          </a:xfrm>
          <a:prstGeom prst="rect">
            <a:avLst/>
          </a:prstGeom>
          <a:noFill/>
          <a:ln/>
        </p:spPr>
        <p:txBody>
          <a:bodyPr wrap="square" rtlCol="0" anchor="t"/>
          <a:lstStyle/>
          <a:p>
            <a:pPr marL="0" indent="0">
              <a:buNone/>
            </a:pPr>
            <a:r>
              <a:rPr lang="en-US" sz="900" dirty="0">
                <a:solidFill>
                  <a:srgbClr val="2B5EA7"/>
                </a:solidFill>
                <a:latin typeface="Consolas" pitchFamily="34" charset="0"/>
                <a:ea typeface="Consolas" pitchFamily="34" charset="-122"/>
                <a:cs typeface="Consolas" pitchFamily="34" charset="-120"/>
              </a:rPr>
              <a:t>Weeks 24–26</a:t>
            </a:r>
            <a:endParaRPr lang="en-US" sz="900" dirty="0"/>
          </a:p>
        </p:txBody>
      </p:sp>
      <p:sp>
        <p:nvSpPr>
          <p:cNvPr id="26" name="Text 24"/>
          <p:cNvSpPr/>
          <p:nvPr/>
        </p:nvSpPr>
        <p:spPr>
          <a:xfrm>
            <a:off x="1920240" y="3657600"/>
            <a:ext cx="1920240" cy="182880"/>
          </a:xfrm>
          <a:prstGeom prst="rect">
            <a:avLst/>
          </a:prstGeom>
          <a:noFill/>
          <a:ln/>
        </p:spPr>
        <p:txBody>
          <a:bodyPr wrap="square" rtlCol="0" anchor="t"/>
          <a:lstStyle/>
          <a:p>
            <a:pPr marL="0" indent="0">
              <a:buNone/>
            </a:pPr>
            <a:r>
              <a:rPr lang="en-US" sz="1100" b="1" dirty="0">
                <a:solidFill>
                  <a:srgbClr val="1A1714"/>
                </a:solidFill>
                <a:latin typeface="Calibri" pitchFamily="34" charset="0"/>
                <a:ea typeface="Calibri" pitchFamily="34" charset="-122"/>
                <a:cs typeface="Calibri" pitchFamily="34" charset="-120"/>
              </a:rPr>
              <a:t>Coalition coordination</a:t>
            </a:r>
            <a:endParaRPr lang="en-US" sz="1100" dirty="0"/>
          </a:p>
        </p:txBody>
      </p:sp>
      <p:sp>
        <p:nvSpPr>
          <p:cNvPr id="27" name="Text 25"/>
          <p:cNvSpPr/>
          <p:nvPr/>
        </p:nvSpPr>
        <p:spPr>
          <a:xfrm>
            <a:off x="3931920" y="3657600"/>
            <a:ext cx="4663440" cy="411480"/>
          </a:xfrm>
          <a:prstGeom prst="rect">
            <a:avLst/>
          </a:prstGeom>
          <a:noFill/>
          <a:ln/>
        </p:spPr>
        <p:txBody>
          <a:bodyPr wrap="square" rtlCol="0" anchor="t"/>
          <a:lstStyle/>
          <a:p>
            <a:pPr marL="0" indent="0">
              <a:lnSpc>
                <a:spcPct val="130000"/>
              </a:lnSpc>
              <a:buNone/>
            </a:pPr>
            <a:r>
              <a:rPr lang="en-US" sz="1000" dirty="0">
                <a:solidFill>
                  <a:srgbClr val="6B6358"/>
                </a:solidFill>
                <a:latin typeface="Calibri" pitchFamily="34" charset="0"/>
                <a:ea typeface="Calibri" pitchFamily="34" charset="-122"/>
                <a:cs typeface="Calibri" pitchFamily="34" charset="-120"/>
              </a:rPr>
              <a:t>Formal coordination with NCWA (Floodplain Forward) and HRL comms — shared amplification protocols established</a:t>
            </a:r>
            <a:endParaRPr lang="en-US" sz="1000" dirty="0"/>
          </a:p>
        </p:txBody>
      </p:sp>
      <p:sp>
        <p:nvSpPr>
          <p:cNvPr id="28" name="Shape 26"/>
          <p:cNvSpPr/>
          <p:nvPr/>
        </p:nvSpPr>
        <p:spPr>
          <a:xfrm>
            <a:off x="548640" y="4251960"/>
            <a:ext cx="2926080" cy="256032"/>
          </a:xfrm>
          <a:prstGeom prst="roundRect">
            <a:avLst>
              <a:gd name="adj" fmla="val 50000"/>
            </a:avLst>
          </a:prstGeom>
          <a:solidFill>
            <a:srgbClr val="F9EDED"/>
          </a:solidFill>
          <a:ln/>
        </p:spPr>
        <p:txBody>
          <a:bodyPr/>
          <a:lstStyle/>
          <a:p>
            <a:endParaRPr lang="en-US"/>
          </a:p>
        </p:txBody>
      </p:sp>
      <p:sp>
        <p:nvSpPr>
          <p:cNvPr id="29" name="Text 27"/>
          <p:cNvSpPr/>
          <p:nvPr/>
        </p:nvSpPr>
        <p:spPr>
          <a:xfrm>
            <a:off x="548640" y="4251960"/>
            <a:ext cx="292608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Milestone: 12-Month Strategic Plan</a:t>
            </a:r>
            <a:endParaRPr lang="en-US" sz="900" dirty="0"/>
          </a:p>
        </p:txBody>
      </p:sp>
      <p:sp>
        <p:nvSpPr>
          <p:cNvPr id="30" name="Text 28"/>
          <p:cNvSpPr/>
          <p:nvPr/>
        </p:nvSpPr>
        <p:spPr>
          <a:xfrm>
            <a:off x="3657600" y="4251960"/>
            <a:ext cx="4937760" cy="256032"/>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Week 26: 12-Month Strategic Communications Plan presented to GM and board</a:t>
            </a:r>
            <a:endParaRPr lang="en-US" sz="11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180-DAY PLAN</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685800"/>
            <a:ext cx="8046720" cy="365760"/>
          </a:xfrm>
          <a:prstGeom prst="rect">
            <a:avLst/>
          </a:prstGeom>
          <a:noFill/>
          <a:ln/>
        </p:spPr>
        <p:txBody>
          <a:bodyPr wrap="square" rtlCol="0" anchor="ctr"/>
          <a:lstStyle/>
          <a:p>
            <a:pPr marL="0" indent="0">
              <a:buNone/>
            </a:pPr>
            <a:r>
              <a:rPr lang="en-US" sz="2000" dirty="0">
                <a:solidFill>
                  <a:srgbClr val="1A1714"/>
                </a:solidFill>
                <a:latin typeface="Georgia" pitchFamily="34" charset="0"/>
                <a:ea typeface="Georgia" pitchFamily="34" charset="-122"/>
                <a:cs typeface="Georgia" pitchFamily="34" charset="-120"/>
              </a:rPr>
              <a:t>PERT Chart: 26-Week Execution Timeline</a:t>
            </a:r>
            <a:endParaRPr lang="en-US" sz="2000" dirty="0"/>
          </a:p>
        </p:txBody>
      </p:sp>
      <p:sp>
        <p:nvSpPr>
          <p:cNvPr id="5" name="Text 3"/>
          <p:cNvSpPr/>
          <p:nvPr/>
        </p:nvSpPr>
        <p:spPr>
          <a:xfrm>
            <a:off x="1828800" y="1051560"/>
            <a:ext cx="1012874" cy="182880"/>
          </a:xfrm>
          <a:prstGeom prst="rect">
            <a:avLst/>
          </a:prstGeom>
          <a:noFill/>
          <a:ln/>
        </p:spPr>
        <p:txBody>
          <a:bodyPr wrap="square" rtlCol="0" anchor="ctr"/>
          <a:lstStyle/>
          <a:p>
            <a:pPr marL="0" indent="0" algn="ctr">
              <a:buNone/>
            </a:pPr>
            <a:r>
              <a:rPr lang="en-US" sz="700" dirty="0">
                <a:solidFill>
                  <a:srgbClr val="B8B0A3"/>
                </a:solidFill>
                <a:latin typeface="Consolas" pitchFamily="34" charset="0"/>
                <a:ea typeface="Consolas" pitchFamily="34" charset="-122"/>
                <a:cs typeface="Consolas" pitchFamily="34" charset="-120"/>
              </a:rPr>
              <a:t>Month 1</a:t>
            </a:r>
            <a:endParaRPr lang="en-US" sz="700" dirty="0"/>
          </a:p>
        </p:txBody>
      </p:sp>
      <p:sp>
        <p:nvSpPr>
          <p:cNvPr id="6" name="Text 4"/>
          <p:cNvSpPr/>
          <p:nvPr/>
        </p:nvSpPr>
        <p:spPr>
          <a:xfrm>
            <a:off x="2841674" y="1051560"/>
            <a:ext cx="1266092" cy="182880"/>
          </a:xfrm>
          <a:prstGeom prst="rect">
            <a:avLst/>
          </a:prstGeom>
          <a:noFill/>
          <a:ln/>
        </p:spPr>
        <p:txBody>
          <a:bodyPr wrap="square" rtlCol="0" anchor="ctr"/>
          <a:lstStyle/>
          <a:p>
            <a:pPr marL="0" indent="0" algn="ctr">
              <a:buNone/>
            </a:pPr>
            <a:r>
              <a:rPr lang="en-US" sz="700" dirty="0">
                <a:solidFill>
                  <a:srgbClr val="B8B0A3"/>
                </a:solidFill>
                <a:latin typeface="Consolas" pitchFamily="34" charset="0"/>
                <a:ea typeface="Consolas" pitchFamily="34" charset="-122"/>
                <a:cs typeface="Consolas" pitchFamily="34" charset="-120"/>
              </a:rPr>
              <a:t>Month 2</a:t>
            </a:r>
            <a:endParaRPr lang="en-US" sz="700" dirty="0"/>
          </a:p>
        </p:txBody>
      </p:sp>
      <p:sp>
        <p:nvSpPr>
          <p:cNvPr id="7" name="Text 5"/>
          <p:cNvSpPr/>
          <p:nvPr/>
        </p:nvSpPr>
        <p:spPr>
          <a:xfrm>
            <a:off x="4107766" y="1051560"/>
            <a:ext cx="1012874" cy="182880"/>
          </a:xfrm>
          <a:prstGeom prst="rect">
            <a:avLst/>
          </a:prstGeom>
          <a:noFill/>
          <a:ln/>
        </p:spPr>
        <p:txBody>
          <a:bodyPr wrap="square" rtlCol="0" anchor="ctr"/>
          <a:lstStyle/>
          <a:p>
            <a:pPr marL="0" indent="0" algn="ctr">
              <a:buNone/>
            </a:pPr>
            <a:r>
              <a:rPr lang="en-US" sz="700" dirty="0">
                <a:solidFill>
                  <a:srgbClr val="B8B0A3"/>
                </a:solidFill>
                <a:latin typeface="Consolas" pitchFamily="34" charset="0"/>
                <a:ea typeface="Consolas" pitchFamily="34" charset="-122"/>
                <a:cs typeface="Consolas" pitchFamily="34" charset="-120"/>
              </a:rPr>
              <a:t>Month 3</a:t>
            </a:r>
            <a:endParaRPr lang="en-US" sz="700" dirty="0"/>
          </a:p>
        </p:txBody>
      </p:sp>
      <p:sp>
        <p:nvSpPr>
          <p:cNvPr id="8" name="Text 6"/>
          <p:cNvSpPr/>
          <p:nvPr/>
        </p:nvSpPr>
        <p:spPr>
          <a:xfrm>
            <a:off x="5120640" y="1051560"/>
            <a:ext cx="1519311" cy="182880"/>
          </a:xfrm>
          <a:prstGeom prst="rect">
            <a:avLst/>
          </a:prstGeom>
          <a:noFill/>
          <a:ln/>
        </p:spPr>
        <p:txBody>
          <a:bodyPr wrap="square" rtlCol="0" anchor="ctr"/>
          <a:lstStyle/>
          <a:p>
            <a:pPr marL="0" indent="0" algn="ctr">
              <a:buNone/>
            </a:pPr>
            <a:r>
              <a:rPr lang="en-US" sz="700" dirty="0">
                <a:solidFill>
                  <a:srgbClr val="B8B0A3"/>
                </a:solidFill>
                <a:latin typeface="Consolas" pitchFamily="34" charset="0"/>
                <a:ea typeface="Consolas" pitchFamily="34" charset="-122"/>
                <a:cs typeface="Consolas" pitchFamily="34" charset="-120"/>
              </a:rPr>
              <a:t>Month 4</a:t>
            </a:r>
            <a:endParaRPr lang="en-US" sz="700" dirty="0"/>
          </a:p>
        </p:txBody>
      </p:sp>
      <p:sp>
        <p:nvSpPr>
          <p:cNvPr id="9" name="Text 7"/>
          <p:cNvSpPr/>
          <p:nvPr/>
        </p:nvSpPr>
        <p:spPr>
          <a:xfrm>
            <a:off x="6639951" y="1051560"/>
            <a:ext cx="1012874" cy="182880"/>
          </a:xfrm>
          <a:prstGeom prst="rect">
            <a:avLst/>
          </a:prstGeom>
          <a:noFill/>
          <a:ln/>
        </p:spPr>
        <p:txBody>
          <a:bodyPr wrap="square" rtlCol="0" anchor="ctr"/>
          <a:lstStyle/>
          <a:p>
            <a:pPr marL="0" indent="0" algn="ctr">
              <a:buNone/>
            </a:pPr>
            <a:r>
              <a:rPr lang="en-US" sz="700" dirty="0">
                <a:solidFill>
                  <a:srgbClr val="B8B0A3"/>
                </a:solidFill>
                <a:latin typeface="Consolas" pitchFamily="34" charset="0"/>
                <a:ea typeface="Consolas" pitchFamily="34" charset="-122"/>
                <a:cs typeface="Consolas" pitchFamily="34" charset="-120"/>
              </a:rPr>
              <a:t>Month 5</a:t>
            </a:r>
            <a:endParaRPr lang="en-US" sz="700" dirty="0"/>
          </a:p>
        </p:txBody>
      </p:sp>
      <p:sp>
        <p:nvSpPr>
          <p:cNvPr id="10" name="Text 8"/>
          <p:cNvSpPr/>
          <p:nvPr/>
        </p:nvSpPr>
        <p:spPr>
          <a:xfrm>
            <a:off x="7652825" y="1051560"/>
            <a:ext cx="759655" cy="182880"/>
          </a:xfrm>
          <a:prstGeom prst="rect">
            <a:avLst/>
          </a:prstGeom>
          <a:noFill/>
          <a:ln/>
        </p:spPr>
        <p:txBody>
          <a:bodyPr wrap="square" rtlCol="0" anchor="ctr"/>
          <a:lstStyle/>
          <a:p>
            <a:pPr marL="0" indent="0" algn="ctr">
              <a:buNone/>
            </a:pPr>
            <a:r>
              <a:rPr lang="en-US" sz="700" dirty="0">
                <a:solidFill>
                  <a:srgbClr val="B8B0A3"/>
                </a:solidFill>
                <a:latin typeface="Consolas" pitchFamily="34" charset="0"/>
                <a:ea typeface="Consolas" pitchFamily="34" charset="-122"/>
                <a:cs typeface="Consolas" pitchFamily="34" charset="-120"/>
              </a:rPr>
              <a:t>Month 6</a:t>
            </a:r>
            <a:endParaRPr lang="en-US" sz="700" dirty="0"/>
          </a:p>
        </p:txBody>
      </p:sp>
      <p:sp>
        <p:nvSpPr>
          <p:cNvPr id="11" name="Shape 9"/>
          <p:cNvSpPr/>
          <p:nvPr/>
        </p:nvSpPr>
        <p:spPr>
          <a:xfrm>
            <a:off x="1828800" y="1280160"/>
            <a:ext cx="1519311" cy="201168"/>
          </a:xfrm>
          <a:prstGeom prst="roundRect">
            <a:avLst>
              <a:gd name="adj" fmla="val 18182"/>
            </a:avLst>
          </a:prstGeom>
          <a:solidFill>
            <a:srgbClr val="EDF2F9"/>
          </a:solidFill>
          <a:ln/>
        </p:spPr>
        <p:txBody>
          <a:bodyPr/>
          <a:lstStyle/>
          <a:p>
            <a:endParaRPr lang="en-US"/>
          </a:p>
        </p:txBody>
      </p:sp>
      <p:sp>
        <p:nvSpPr>
          <p:cNvPr id="12" name="Text 10"/>
          <p:cNvSpPr/>
          <p:nvPr/>
        </p:nvSpPr>
        <p:spPr>
          <a:xfrm>
            <a:off x="1828800" y="1280160"/>
            <a:ext cx="1519311" cy="201168"/>
          </a:xfrm>
          <a:prstGeom prst="rect">
            <a:avLst/>
          </a:prstGeom>
          <a:noFill/>
          <a:ln/>
        </p:spPr>
        <p:txBody>
          <a:bodyPr wrap="square" rtlCol="0" anchor="ctr"/>
          <a:lstStyle/>
          <a:p>
            <a:pPr marL="0" indent="0" algn="ctr">
              <a:buNone/>
            </a:pPr>
            <a:r>
              <a:rPr lang="en-US" sz="700" b="1" dirty="0">
                <a:solidFill>
                  <a:srgbClr val="2B5EA7"/>
                </a:solidFill>
                <a:latin typeface="Consolas" pitchFamily="34" charset="0"/>
                <a:ea typeface="Consolas" pitchFamily="34" charset="-122"/>
                <a:cs typeface="Consolas" pitchFamily="34" charset="-120"/>
              </a:rPr>
              <a:t>PHASE 1: Listen &amp; Map</a:t>
            </a:r>
            <a:endParaRPr lang="en-US" sz="700" dirty="0"/>
          </a:p>
        </p:txBody>
      </p:sp>
      <p:sp>
        <p:nvSpPr>
          <p:cNvPr id="13" name="Shape 11"/>
          <p:cNvSpPr/>
          <p:nvPr/>
        </p:nvSpPr>
        <p:spPr>
          <a:xfrm>
            <a:off x="3348111" y="1280160"/>
            <a:ext cx="1772529" cy="201168"/>
          </a:xfrm>
          <a:prstGeom prst="roundRect">
            <a:avLst>
              <a:gd name="adj" fmla="val 18182"/>
            </a:avLst>
          </a:prstGeom>
          <a:solidFill>
            <a:srgbClr val="F0EDF7"/>
          </a:solidFill>
          <a:ln/>
        </p:spPr>
        <p:txBody>
          <a:bodyPr/>
          <a:lstStyle/>
          <a:p>
            <a:endParaRPr lang="en-US"/>
          </a:p>
        </p:txBody>
      </p:sp>
      <p:sp>
        <p:nvSpPr>
          <p:cNvPr id="14" name="Text 12"/>
          <p:cNvSpPr/>
          <p:nvPr/>
        </p:nvSpPr>
        <p:spPr>
          <a:xfrm>
            <a:off x="3348111" y="1280160"/>
            <a:ext cx="1772529" cy="201168"/>
          </a:xfrm>
          <a:prstGeom prst="rect">
            <a:avLst/>
          </a:prstGeom>
          <a:noFill/>
          <a:ln/>
        </p:spPr>
        <p:txBody>
          <a:bodyPr wrap="square" rtlCol="0" anchor="ctr"/>
          <a:lstStyle/>
          <a:p>
            <a:pPr marL="0" indent="0" algn="ctr">
              <a:buNone/>
            </a:pPr>
            <a:r>
              <a:rPr lang="en-US" sz="700" b="1" dirty="0">
                <a:solidFill>
                  <a:srgbClr val="5B4FA0"/>
                </a:solidFill>
                <a:latin typeface="Consolas" pitchFamily="34" charset="0"/>
                <a:ea typeface="Consolas" pitchFamily="34" charset="-122"/>
                <a:cs typeface="Consolas" pitchFamily="34" charset="-120"/>
              </a:rPr>
              <a:t>PHASE 2: Build OS</a:t>
            </a:r>
            <a:endParaRPr lang="en-US" sz="700" dirty="0"/>
          </a:p>
        </p:txBody>
      </p:sp>
      <p:sp>
        <p:nvSpPr>
          <p:cNvPr id="15" name="Shape 13"/>
          <p:cNvSpPr/>
          <p:nvPr/>
        </p:nvSpPr>
        <p:spPr>
          <a:xfrm>
            <a:off x="5120640" y="1280160"/>
            <a:ext cx="1519311" cy="201168"/>
          </a:xfrm>
          <a:prstGeom prst="roundRect">
            <a:avLst>
              <a:gd name="adj" fmla="val 18182"/>
            </a:avLst>
          </a:prstGeom>
          <a:solidFill>
            <a:srgbClr val="EDF5EF"/>
          </a:solidFill>
          <a:ln/>
        </p:spPr>
        <p:txBody>
          <a:bodyPr/>
          <a:lstStyle/>
          <a:p>
            <a:endParaRPr lang="en-US"/>
          </a:p>
        </p:txBody>
      </p:sp>
      <p:sp>
        <p:nvSpPr>
          <p:cNvPr id="16" name="Text 14"/>
          <p:cNvSpPr/>
          <p:nvPr/>
        </p:nvSpPr>
        <p:spPr>
          <a:xfrm>
            <a:off x="5120640" y="1280160"/>
            <a:ext cx="1519311" cy="201168"/>
          </a:xfrm>
          <a:prstGeom prst="rect">
            <a:avLst/>
          </a:prstGeom>
          <a:noFill/>
          <a:ln/>
        </p:spPr>
        <p:txBody>
          <a:bodyPr wrap="square" rtlCol="0" anchor="ctr"/>
          <a:lstStyle/>
          <a:p>
            <a:pPr marL="0" indent="0" algn="ctr">
              <a:buNone/>
            </a:pPr>
            <a:r>
              <a:rPr lang="en-US" sz="700" b="1" dirty="0">
                <a:solidFill>
                  <a:srgbClr val="2D7A3E"/>
                </a:solidFill>
                <a:latin typeface="Consolas" pitchFamily="34" charset="0"/>
                <a:ea typeface="Consolas" pitchFamily="34" charset="-122"/>
                <a:cs typeface="Consolas" pitchFamily="34" charset="-120"/>
              </a:rPr>
              <a:t>PHASE 3: Launch &amp; Test</a:t>
            </a:r>
            <a:endParaRPr lang="en-US" sz="700" dirty="0"/>
          </a:p>
        </p:txBody>
      </p:sp>
      <p:sp>
        <p:nvSpPr>
          <p:cNvPr id="17" name="Shape 15"/>
          <p:cNvSpPr/>
          <p:nvPr/>
        </p:nvSpPr>
        <p:spPr>
          <a:xfrm>
            <a:off x="6639951" y="1280160"/>
            <a:ext cx="1772529" cy="201168"/>
          </a:xfrm>
          <a:prstGeom prst="roundRect">
            <a:avLst>
              <a:gd name="adj" fmla="val 18182"/>
            </a:avLst>
          </a:prstGeom>
          <a:solidFill>
            <a:srgbClr val="F7F2E8"/>
          </a:solidFill>
          <a:ln/>
        </p:spPr>
        <p:txBody>
          <a:bodyPr/>
          <a:lstStyle/>
          <a:p>
            <a:endParaRPr lang="en-US"/>
          </a:p>
        </p:txBody>
      </p:sp>
      <p:sp>
        <p:nvSpPr>
          <p:cNvPr id="18" name="Text 16"/>
          <p:cNvSpPr/>
          <p:nvPr/>
        </p:nvSpPr>
        <p:spPr>
          <a:xfrm>
            <a:off x="6639951" y="1280160"/>
            <a:ext cx="1772529" cy="201168"/>
          </a:xfrm>
          <a:prstGeom prst="rect">
            <a:avLst/>
          </a:prstGeom>
          <a:noFill/>
          <a:ln/>
        </p:spPr>
        <p:txBody>
          <a:bodyPr wrap="square" rtlCol="0" anchor="ctr"/>
          <a:lstStyle/>
          <a:p>
            <a:pPr marL="0" indent="0" algn="ctr">
              <a:buNone/>
            </a:pPr>
            <a:r>
              <a:rPr lang="en-US" sz="700" b="1" dirty="0">
                <a:solidFill>
                  <a:srgbClr val="A47520"/>
                </a:solidFill>
                <a:latin typeface="Consolas" pitchFamily="34" charset="0"/>
                <a:ea typeface="Consolas" pitchFamily="34" charset="-122"/>
                <a:cs typeface="Consolas" pitchFamily="34" charset="-120"/>
              </a:rPr>
              <a:t>PHASE 4: Scale</a:t>
            </a:r>
            <a:endParaRPr lang="en-US" sz="700" dirty="0"/>
          </a:p>
        </p:txBody>
      </p:sp>
      <p:sp>
        <p:nvSpPr>
          <p:cNvPr id="19" name="Text 17"/>
          <p:cNvSpPr/>
          <p:nvPr/>
        </p:nvSpPr>
        <p:spPr>
          <a:xfrm>
            <a:off x="91440" y="1572768"/>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GM Briefings</a:t>
            </a:r>
            <a:endParaRPr lang="en-US" sz="700" dirty="0"/>
          </a:p>
        </p:txBody>
      </p:sp>
      <p:sp>
        <p:nvSpPr>
          <p:cNvPr id="20" name="Shape 18"/>
          <p:cNvSpPr/>
          <p:nvPr/>
        </p:nvSpPr>
        <p:spPr>
          <a:xfrm>
            <a:off x="1828800" y="1591056"/>
            <a:ext cx="1519311" cy="86868"/>
          </a:xfrm>
          <a:prstGeom prst="roundRect">
            <a:avLst>
              <a:gd name="adj" fmla="val 31579"/>
            </a:avLst>
          </a:prstGeom>
          <a:solidFill>
            <a:srgbClr val="2B5EA7"/>
          </a:solidFill>
          <a:ln/>
        </p:spPr>
        <p:txBody>
          <a:bodyPr/>
          <a:lstStyle/>
          <a:p>
            <a:endParaRPr lang="en-US"/>
          </a:p>
        </p:txBody>
      </p:sp>
      <p:sp>
        <p:nvSpPr>
          <p:cNvPr id="21" name="Text 19"/>
          <p:cNvSpPr/>
          <p:nvPr/>
        </p:nvSpPr>
        <p:spPr>
          <a:xfrm>
            <a:off x="91440" y="1696212"/>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Comms Audit</a:t>
            </a:r>
            <a:endParaRPr lang="en-US" sz="700" dirty="0"/>
          </a:p>
        </p:txBody>
      </p:sp>
      <p:sp>
        <p:nvSpPr>
          <p:cNvPr id="22" name="Shape 20"/>
          <p:cNvSpPr/>
          <p:nvPr/>
        </p:nvSpPr>
        <p:spPr>
          <a:xfrm>
            <a:off x="1828800" y="1714500"/>
            <a:ext cx="1012874" cy="86868"/>
          </a:xfrm>
          <a:prstGeom prst="roundRect">
            <a:avLst>
              <a:gd name="adj" fmla="val 31579"/>
            </a:avLst>
          </a:prstGeom>
          <a:solidFill>
            <a:srgbClr val="2B5EA7"/>
          </a:solidFill>
          <a:ln/>
        </p:spPr>
        <p:txBody>
          <a:bodyPr/>
          <a:lstStyle/>
          <a:p>
            <a:endParaRPr lang="en-US"/>
          </a:p>
        </p:txBody>
      </p:sp>
      <p:sp>
        <p:nvSpPr>
          <p:cNvPr id="23" name="Text 21"/>
          <p:cNvSpPr/>
          <p:nvPr/>
        </p:nvSpPr>
        <p:spPr>
          <a:xfrm>
            <a:off x="91440" y="1819656"/>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Science Mapping</a:t>
            </a:r>
            <a:endParaRPr lang="en-US" sz="700" dirty="0"/>
          </a:p>
        </p:txBody>
      </p:sp>
      <p:sp>
        <p:nvSpPr>
          <p:cNvPr id="24" name="Shape 22"/>
          <p:cNvSpPr/>
          <p:nvPr/>
        </p:nvSpPr>
        <p:spPr>
          <a:xfrm>
            <a:off x="2082018" y="1837944"/>
            <a:ext cx="1012874" cy="86868"/>
          </a:xfrm>
          <a:prstGeom prst="roundRect">
            <a:avLst>
              <a:gd name="adj" fmla="val 31579"/>
            </a:avLst>
          </a:prstGeom>
          <a:solidFill>
            <a:srgbClr val="2B5EA7"/>
          </a:solidFill>
          <a:ln/>
        </p:spPr>
        <p:txBody>
          <a:bodyPr/>
          <a:lstStyle/>
          <a:p>
            <a:endParaRPr lang="en-US"/>
          </a:p>
        </p:txBody>
      </p:sp>
      <p:sp>
        <p:nvSpPr>
          <p:cNvPr id="25" name="Text 23"/>
          <p:cNvSpPr/>
          <p:nvPr/>
        </p:nvSpPr>
        <p:spPr>
          <a:xfrm>
            <a:off x="91440" y="1943100"/>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Agency Intros</a:t>
            </a:r>
            <a:endParaRPr lang="en-US" sz="700" dirty="0"/>
          </a:p>
        </p:txBody>
      </p:sp>
      <p:sp>
        <p:nvSpPr>
          <p:cNvPr id="26" name="Shape 24"/>
          <p:cNvSpPr/>
          <p:nvPr/>
        </p:nvSpPr>
        <p:spPr>
          <a:xfrm>
            <a:off x="2335237" y="1961388"/>
            <a:ext cx="1012874" cy="86868"/>
          </a:xfrm>
          <a:prstGeom prst="roundRect">
            <a:avLst>
              <a:gd name="adj" fmla="val 31579"/>
            </a:avLst>
          </a:prstGeom>
          <a:solidFill>
            <a:srgbClr val="2B5EA7"/>
          </a:solidFill>
          <a:ln/>
        </p:spPr>
        <p:txBody>
          <a:bodyPr/>
          <a:lstStyle/>
          <a:p>
            <a:endParaRPr lang="en-US"/>
          </a:p>
        </p:txBody>
      </p:sp>
      <p:sp>
        <p:nvSpPr>
          <p:cNvPr id="27" name="Text 25"/>
          <p:cNvSpPr/>
          <p:nvPr/>
        </p:nvSpPr>
        <p:spPr>
          <a:xfrm>
            <a:off x="91440" y="2066544"/>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War Room Setup</a:t>
            </a:r>
            <a:endParaRPr lang="en-US" sz="700" dirty="0"/>
          </a:p>
        </p:txBody>
      </p:sp>
      <p:sp>
        <p:nvSpPr>
          <p:cNvPr id="28" name="Shape 26"/>
          <p:cNvSpPr/>
          <p:nvPr/>
        </p:nvSpPr>
        <p:spPr>
          <a:xfrm>
            <a:off x="2588455" y="2084832"/>
            <a:ext cx="759655" cy="86868"/>
          </a:xfrm>
          <a:prstGeom prst="roundRect">
            <a:avLst>
              <a:gd name="adj" fmla="val 31579"/>
            </a:avLst>
          </a:prstGeom>
          <a:solidFill>
            <a:srgbClr val="2B5EA7"/>
          </a:solidFill>
          <a:ln/>
        </p:spPr>
        <p:txBody>
          <a:bodyPr/>
          <a:lstStyle/>
          <a:p>
            <a:endParaRPr lang="en-US"/>
          </a:p>
        </p:txBody>
      </p:sp>
      <p:sp>
        <p:nvSpPr>
          <p:cNvPr id="29" name="Text 27"/>
          <p:cNvSpPr/>
          <p:nvPr/>
        </p:nvSpPr>
        <p:spPr>
          <a:xfrm>
            <a:off x="91440" y="2189988"/>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Consultant Assessment</a:t>
            </a:r>
            <a:endParaRPr lang="en-US" sz="700" dirty="0"/>
          </a:p>
        </p:txBody>
      </p:sp>
      <p:sp>
        <p:nvSpPr>
          <p:cNvPr id="30" name="Shape 28"/>
          <p:cNvSpPr/>
          <p:nvPr/>
        </p:nvSpPr>
        <p:spPr>
          <a:xfrm>
            <a:off x="2335237" y="2208276"/>
            <a:ext cx="1012874" cy="86868"/>
          </a:xfrm>
          <a:prstGeom prst="roundRect">
            <a:avLst>
              <a:gd name="adj" fmla="val 31579"/>
            </a:avLst>
          </a:prstGeom>
          <a:solidFill>
            <a:srgbClr val="2B5EA7"/>
          </a:solidFill>
          <a:ln/>
        </p:spPr>
        <p:txBody>
          <a:bodyPr/>
          <a:lstStyle/>
          <a:p>
            <a:endParaRPr lang="en-US"/>
          </a:p>
        </p:txBody>
      </p:sp>
      <p:sp>
        <p:nvSpPr>
          <p:cNvPr id="31" name="Text 29"/>
          <p:cNvSpPr/>
          <p:nvPr/>
        </p:nvSpPr>
        <p:spPr>
          <a:xfrm>
            <a:off x="91440" y="2313432"/>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Env Scan System</a:t>
            </a:r>
            <a:endParaRPr lang="en-US" sz="700" dirty="0"/>
          </a:p>
        </p:txBody>
      </p:sp>
      <p:sp>
        <p:nvSpPr>
          <p:cNvPr id="32" name="Shape 30"/>
          <p:cNvSpPr/>
          <p:nvPr/>
        </p:nvSpPr>
        <p:spPr>
          <a:xfrm>
            <a:off x="3348111" y="2331720"/>
            <a:ext cx="759655" cy="86868"/>
          </a:xfrm>
          <a:prstGeom prst="roundRect">
            <a:avLst>
              <a:gd name="adj" fmla="val 31579"/>
            </a:avLst>
          </a:prstGeom>
          <a:solidFill>
            <a:srgbClr val="5B4FA0"/>
          </a:solidFill>
          <a:ln/>
        </p:spPr>
        <p:txBody>
          <a:bodyPr/>
          <a:lstStyle/>
          <a:p>
            <a:endParaRPr lang="en-US"/>
          </a:p>
        </p:txBody>
      </p:sp>
      <p:sp>
        <p:nvSpPr>
          <p:cNvPr id="33" name="Text 31"/>
          <p:cNvSpPr/>
          <p:nvPr/>
        </p:nvSpPr>
        <p:spPr>
          <a:xfrm>
            <a:off x="91440" y="2436876"/>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Message Architecture</a:t>
            </a:r>
            <a:endParaRPr lang="en-US" sz="700" dirty="0"/>
          </a:p>
        </p:txBody>
      </p:sp>
      <p:sp>
        <p:nvSpPr>
          <p:cNvPr id="34" name="Shape 32"/>
          <p:cNvSpPr/>
          <p:nvPr/>
        </p:nvSpPr>
        <p:spPr>
          <a:xfrm>
            <a:off x="3348111" y="2455164"/>
            <a:ext cx="1012874" cy="86868"/>
          </a:xfrm>
          <a:prstGeom prst="roundRect">
            <a:avLst>
              <a:gd name="adj" fmla="val 31579"/>
            </a:avLst>
          </a:prstGeom>
          <a:solidFill>
            <a:srgbClr val="5B4FA0"/>
          </a:solidFill>
          <a:ln/>
        </p:spPr>
        <p:txBody>
          <a:bodyPr/>
          <a:lstStyle/>
          <a:p>
            <a:endParaRPr lang="en-US"/>
          </a:p>
        </p:txBody>
      </p:sp>
      <p:sp>
        <p:nvSpPr>
          <p:cNvPr id="35" name="Text 33"/>
          <p:cNvSpPr/>
          <p:nvPr/>
        </p:nvSpPr>
        <p:spPr>
          <a:xfrm>
            <a:off x="91440" y="2560320"/>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Science Response Matrix</a:t>
            </a:r>
            <a:endParaRPr lang="en-US" sz="700" dirty="0"/>
          </a:p>
        </p:txBody>
      </p:sp>
      <p:sp>
        <p:nvSpPr>
          <p:cNvPr id="36" name="Shape 34"/>
          <p:cNvSpPr/>
          <p:nvPr/>
        </p:nvSpPr>
        <p:spPr>
          <a:xfrm>
            <a:off x="3601329" y="2578608"/>
            <a:ext cx="1012874" cy="86868"/>
          </a:xfrm>
          <a:prstGeom prst="roundRect">
            <a:avLst>
              <a:gd name="adj" fmla="val 31579"/>
            </a:avLst>
          </a:prstGeom>
          <a:solidFill>
            <a:srgbClr val="5B4FA0"/>
          </a:solidFill>
          <a:ln/>
        </p:spPr>
        <p:txBody>
          <a:bodyPr/>
          <a:lstStyle/>
          <a:p>
            <a:endParaRPr lang="en-US"/>
          </a:p>
        </p:txBody>
      </p:sp>
      <p:sp>
        <p:nvSpPr>
          <p:cNvPr id="37" name="Text 35"/>
          <p:cNvSpPr/>
          <p:nvPr/>
        </p:nvSpPr>
        <p:spPr>
          <a:xfrm>
            <a:off x="91440" y="2683764"/>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Rapid Response Protocol</a:t>
            </a:r>
            <a:endParaRPr lang="en-US" sz="700" dirty="0"/>
          </a:p>
        </p:txBody>
      </p:sp>
      <p:sp>
        <p:nvSpPr>
          <p:cNvPr id="38" name="Shape 36"/>
          <p:cNvSpPr/>
          <p:nvPr/>
        </p:nvSpPr>
        <p:spPr>
          <a:xfrm>
            <a:off x="3854548" y="2702052"/>
            <a:ext cx="759655" cy="86868"/>
          </a:xfrm>
          <a:prstGeom prst="roundRect">
            <a:avLst>
              <a:gd name="adj" fmla="val 31579"/>
            </a:avLst>
          </a:prstGeom>
          <a:solidFill>
            <a:srgbClr val="5B4FA0"/>
          </a:solidFill>
          <a:ln/>
        </p:spPr>
        <p:txBody>
          <a:bodyPr/>
          <a:lstStyle/>
          <a:p>
            <a:endParaRPr lang="en-US"/>
          </a:p>
        </p:txBody>
      </p:sp>
      <p:sp>
        <p:nvSpPr>
          <p:cNvPr id="39" name="Text 37"/>
          <p:cNvSpPr/>
          <p:nvPr/>
        </p:nvSpPr>
        <p:spPr>
          <a:xfrm>
            <a:off x="91440" y="2807208"/>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Science Pipeline</a:t>
            </a:r>
            <a:endParaRPr lang="en-US" sz="700" dirty="0"/>
          </a:p>
        </p:txBody>
      </p:sp>
      <p:sp>
        <p:nvSpPr>
          <p:cNvPr id="40" name="Shape 38"/>
          <p:cNvSpPr/>
          <p:nvPr/>
        </p:nvSpPr>
        <p:spPr>
          <a:xfrm>
            <a:off x="3854548" y="2825496"/>
            <a:ext cx="1012874" cy="86868"/>
          </a:xfrm>
          <a:prstGeom prst="roundRect">
            <a:avLst>
              <a:gd name="adj" fmla="val 31579"/>
            </a:avLst>
          </a:prstGeom>
          <a:solidFill>
            <a:srgbClr val="5B4FA0"/>
          </a:solidFill>
          <a:ln/>
        </p:spPr>
        <p:txBody>
          <a:bodyPr/>
          <a:lstStyle/>
          <a:p>
            <a:endParaRPr lang="en-US"/>
          </a:p>
        </p:txBody>
      </p:sp>
      <p:sp>
        <p:nvSpPr>
          <p:cNvPr id="41" name="Text 39"/>
          <p:cNvSpPr/>
          <p:nvPr/>
        </p:nvSpPr>
        <p:spPr>
          <a:xfrm>
            <a:off x="91440" y="2930652"/>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Website RFP</a:t>
            </a:r>
            <a:endParaRPr lang="en-US" sz="700" dirty="0"/>
          </a:p>
        </p:txBody>
      </p:sp>
      <p:sp>
        <p:nvSpPr>
          <p:cNvPr id="42" name="Shape 40"/>
          <p:cNvSpPr/>
          <p:nvPr/>
        </p:nvSpPr>
        <p:spPr>
          <a:xfrm>
            <a:off x="4107766" y="2948940"/>
            <a:ext cx="759655" cy="86868"/>
          </a:xfrm>
          <a:prstGeom prst="roundRect">
            <a:avLst>
              <a:gd name="adj" fmla="val 31579"/>
            </a:avLst>
          </a:prstGeom>
          <a:solidFill>
            <a:srgbClr val="5B4FA0"/>
          </a:solidFill>
          <a:ln/>
        </p:spPr>
        <p:txBody>
          <a:bodyPr/>
          <a:lstStyle/>
          <a:p>
            <a:endParaRPr lang="en-US"/>
          </a:p>
        </p:txBody>
      </p:sp>
      <p:sp>
        <p:nvSpPr>
          <p:cNvPr id="43" name="Text 41"/>
          <p:cNvSpPr/>
          <p:nvPr/>
        </p:nvSpPr>
        <p:spPr>
          <a:xfrm>
            <a:off x="91440" y="3054096"/>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Regulatory Calendar</a:t>
            </a:r>
            <a:endParaRPr lang="en-US" sz="700" dirty="0"/>
          </a:p>
        </p:txBody>
      </p:sp>
      <p:sp>
        <p:nvSpPr>
          <p:cNvPr id="44" name="Shape 42"/>
          <p:cNvSpPr/>
          <p:nvPr/>
        </p:nvSpPr>
        <p:spPr>
          <a:xfrm>
            <a:off x="4360985" y="3072384"/>
            <a:ext cx="759655" cy="86868"/>
          </a:xfrm>
          <a:prstGeom prst="roundRect">
            <a:avLst>
              <a:gd name="adj" fmla="val 31579"/>
            </a:avLst>
          </a:prstGeom>
          <a:solidFill>
            <a:srgbClr val="5B4FA0"/>
          </a:solidFill>
          <a:ln/>
        </p:spPr>
        <p:txBody>
          <a:bodyPr/>
          <a:lstStyle/>
          <a:p>
            <a:endParaRPr lang="en-US"/>
          </a:p>
        </p:txBody>
      </p:sp>
      <p:sp>
        <p:nvSpPr>
          <p:cNvPr id="45" name="Text 43"/>
          <p:cNvSpPr/>
          <p:nvPr/>
        </p:nvSpPr>
        <p:spPr>
          <a:xfrm>
            <a:off x="91440" y="3177540"/>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X Organic</a:t>
            </a:r>
            <a:endParaRPr lang="en-US" sz="700" dirty="0"/>
          </a:p>
        </p:txBody>
      </p:sp>
      <p:sp>
        <p:nvSpPr>
          <p:cNvPr id="46" name="Shape 44"/>
          <p:cNvSpPr/>
          <p:nvPr/>
        </p:nvSpPr>
        <p:spPr>
          <a:xfrm>
            <a:off x="5120640" y="3195828"/>
            <a:ext cx="1519311" cy="86868"/>
          </a:xfrm>
          <a:prstGeom prst="roundRect">
            <a:avLst>
              <a:gd name="adj" fmla="val 31579"/>
            </a:avLst>
          </a:prstGeom>
          <a:solidFill>
            <a:srgbClr val="2D7A3E"/>
          </a:solidFill>
          <a:ln/>
        </p:spPr>
        <p:txBody>
          <a:bodyPr/>
          <a:lstStyle/>
          <a:p>
            <a:endParaRPr lang="en-US"/>
          </a:p>
        </p:txBody>
      </p:sp>
      <p:sp>
        <p:nvSpPr>
          <p:cNvPr id="47" name="Text 45"/>
          <p:cNvSpPr/>
          <p:nvPr/>
        </p:nvSpPr>
        <p:spPr>
          <a:xfrm>
            <a:off x="91440" y="3300984"/>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LinkedIn</a:t>
            </a:r>
            <a:endParaRPr lang="en-US" sz="700" dirty="0"/>
          </a:p>
        </p:txBody>
      </p:sp>
      <p:sp>
        <p:nvSpPr>
          <p:cNvPr id="48" name="Shape 46"/>
          <p:cNvSpPr/>
          <p:nvPr/>
        </p:nvSpPr>
        <p:spPr>
          <a:xfrm>
            <a:off x="5120640" y="3319272"/>
            <a:ext cx="1519311" cy="86868"/>
          </a:xfrm>
          <a:prstGeom prst="roundRect">
            <a:avLst>
              <a:gd name="adj" fmla="val 31579"/>
            </a:avLst>
          </a:prstGeom>
          <a:solidFill>
            <a:srgbClr val="2D7A3E"/>
          </a:solidFill>
          <a:ln/>
        </p:spPr>
        <p:txBody>
          <a:bodyPr/>
          <a:lstStyle/>
          <a:p>
            <a:endParaRPr lang="en-US"/>
          </a:p>
        </p:txBody>
      </p:sp>
      <p:sp>
        <p:nvSpPr>
          <p:cNvPr id="49" name="Text 47"/>
          <p:cNvSpPr/>
          <p:nvPr/>
        </p:nvSpPr>
        <p:spPr>
          <a:xfrm>
            <a:off x="91440" y="3424428"/>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Newsletter</a:t>
            </a:r>
            <a:endParaRPr lang="en-US" sz="700" dirty="0"/>
          </a:p>
        </p:txBody>
      </p:sp>
      <p:sp>
        <p:nvSpPr>
          <p:cNvPr id="50" name="Shape 48"/>
          <p:cNvSpPr/>
          <p:nvPr/>
        </p:nvSpPr>
        <p:spPr>
          <a:xfrm>
            <a:off x="5373858" y="3442716"/>
            <a:ext cx="1266092" cy="86868"/>
          </a:xfrm>
          <a:prstGeom prst="roundRect">
            <a:avLst>
              <a:gd name="adj" fmla="val 31579"/>
            </a:avLst>
          </a:prstGeom>
          <a:solidFill>
            <a:srgbClr val="2D7A3E"/>
          </a:solidFill>
          <a:ln/>
        </p:spPr>
        <p:txBody>
          <a:bodyPr/>
          <a:lstStyle/>
          <a:p>
            <a:endParaRPr lang="en-US"/>
          </a:p>
        </p:txBody>
      </p:sp>
      <p:sp>
        <p:nvSpPr>
          <p:cNvPr id="51" name="Text 49"/>
          <p:cNvSpPr/>
          <p:nvPr/>
        </p:nvSpPr>
        <p:spPr>
          <a:xfrm>
            <a:off x="91440" y="3547872"/>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Rapid Response Live</a:t>
            </a:r>
            <a:endParaRPr lang="en-US" sz="700" dirty="0"/>
          </a:p>
        </p:txBody>
      </p:sp>
      <p:sp>
        <p:nvSpPr>
          <p:cNvPr id="52" name="Shape 50"/>
          <p:cNvSpPr/>
          <p:nvPr/>
        </p:nvSpPr>
        <p:spPr>
          <a:xfrm>
            <a:off x="5120640" y="3566160"/>
            <a:ext cx="1519311" cy="86868"/>
          </a:xfrm>
          <a:prstGeom prst="roundRect">
            <a:avLst>
              <a:gd name="adj" fmla="val 31579"/>
            </a:avLst>
          </a:prstGeom>
          <a:solidFill>
            <a:srgbClr val="2D7A3E"/>
          </a:solidFill>
          <a:ln/>
        </p:spPr>
        <p:txBody>
          <a:bodyPr/>
          <a:lstStyle/>
          <a:p>
            <a:endParaRPr lang="en-US"/>
          </a:p>
        </p:txBody>
      </p:sp>
      <p:sp>
        <p:nvSpPr>
          <p:cNvPr id="53" name="Text 51"/>
          <p:cNvSpPr/>
          <p:nvPr/>
        </p:nvSpPr>
        <p:spPr>
          <a:xfrm>
            <a:off x="91440" y="3671316"/>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Website Build</a:t>
            </a:r>
            <a:endParaRPr lang="en-US" sz="700" dirty="0"/>
          </a:p>
        </p:txBody>
      </p:sp>
      <p:sp>
        <p:nvSpPr>
          <p:cNvPr id="54" name="Shape 52"/>
          <p:cNvSpPr/>
          <p:nvPr/>
        </p:nvSpPr>
        <p:spPr>
          <a:xfrm>
            <a:off x="5373858" y="3689604"/>
            <a:ext cx="2025748" cy="86868"/>
          </a:xfrm>
          <a:prstGeom prst="roundRect">
            <a:avLst>
              <a:gd name="adj" fmla="val 31579"/>
            </a:avLst>
          </a:prstGeom>
          <a:solidFill>
            <a:srgbClr val="2D7A3E"/>
          </a:solidFill>
          <a:ln/>
        </p:spPr>
        <p:txBody>
          <a:bodyPr/>
          <a:lstStyle/>
          <a:p>
            <a:endParaRPr lang="en-US"/>
          </a:p>
        </p:txBody>
      </p:sp>
      <p:sp>
        <p:nvSpPr>
          <p:cNvPr id="55" name="Text 53"/>
          <p:cNvSpPr/>
          <p:nvPr/>
        </p:nvSpPr>
        <p:spPr>
          <a:xfrm>
            <a:off x="91440" y="3794760"/>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Data Viz</a:t>
            </a:r>
            <a:endParaRPr lang="en-US" sz="700" dirty="0"/>
          </a:p>
        </p:txBody>
      </p:sp>
      <p:sp>
        <p:nvSpPr>
          <p:cNvPr id="56" name="Shape 54"/>
          <p:cNvSpPr/>
          <p:nvPr/>
        </p:nvSpPr>
        <p:spPr>
          <a:xfrm>
            <a:off x="5627077" y="3813048"/>
            <a:ext cx="2785403" cy="86868"/>
          </a:xfrm>
          <a:prstGeom prst="roundRect">
            <a:avLst>
              <a:gd name="adj" fmla="val 31579"/>
            </a:avLst>
          </a:prstGeom>
          <a:solidFill>
            <a:srgbClr val="2D7A3E"/>
          </a:solidFill>
          <a:ln/>
        </p:spPr>
        <p:txBody>
          <a:bodyPr/>
          <a:lstStyle/>
          <a:p>
            <a:endParaRPr lang="en-US"/>
          </a:p>
        </p:txBody>
      </p:sp>
      <p:sp>
        <p:nvSpPr>
          <p:cNvPr id="57" name="Text 55"/>
          <p:cNvSpPr/>
          <p:nvPr/>
        </p:nvSpPr>
        <p:spPr>
          <a:xfrm>
            <a:off x="91440" y="3918204"/>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X Paid</a:t>
            </a:r>
            <a:endParaRPr lang="en-US" sz="700" dirty="0"/>
          </a:p>
        </p:txBody>
      </p:sp>
      <p:sp>
        <p:nvSpPr>
          <p:cNvPr id="58" name="Shape 56"/>
          <p:cNvSpPr/>
          <p:nvPr/>
        </p:nvSpPr>
        <p:spPr>
          <a:xfrm>
            <a:off x="6639951" y="3936492"/>
            <a:ext cx="1772529" cy="86868"/>
          </a:xfrm>
          <a:prstGeom prst="roundRect">
            <a:avLst>
              <a:gd name="adj" fmla="val 31579"/>
            </a:avLst>
          </a:prstGeom>
          <a:solidFill>
            <a:srgbClr val="A47520"/>
          </a:solidFill>
          <a:ln/>
        </p:spPr>
        <p:txBody>
          <a:bodyPr/>
          <a:lstStyle/>
          <a:p>
            <a:endParaRPr lang="en-US"/>
          </a:p>
        </p:txBody>
      </p:sp>
      <p:sp>
        <p:nvSpPr>
          <p:cNvPr id="59" name="Text 57"/>
          <p:cNvSpPr/>
          <p:nvPr/>
        </p:nvSpPr>
        <p:spPr>
          <a:xfrm>
            <a:off x="91440" y="4041648"/>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YouTube</a:t>
            </a:r>
            <a:endParaRPr lang="en-US" sz="700" dirty="0"/>
          </a:p>
        </p:txBody>
      </p:sp>
      <p:sp>
        <p:nvSpPr>
          <p:cNvPr id="60" name="Shape 58"/>
          <p:cNvSpPr/>
          <p:nvPr/>
        </p:nvSpPr>
        <p:spPr>
          <a:xfrm>
            <a:off x="6639951" y="4059936"/>
            <a:ext cx="1772529" cy="86868"/>
          </a:xfrm>
          <a:prstGeom prst="roundRect">
            <a:avLst>
              <a:gd name="adj" fmla="val 31579"/>
            </a:avLst>
          </a:prstGeom>
          <a:solidFill>
            <a:srgbClr val="A47520"/>
          </a:solidFill>
          <a:ln/>
        </p:spPr>
        <p:txBody>
          <a:bodyPr/>
          <a:lstStyle/>
          <a:p>
            <a:endParaRPr lang="en-US"/>
          </a:p>
        </p:txBody>
      </p:sp>
      <p:sp>
        <p:nvSpPr>
          <p:cNvPr id="61" name="Text 59"/>
          <p:cNvSpPr/>
          <p:nvPr/>
        </p:nvSpPr>
        <p:spPr>
          <a:xfrm>
            <a:off x="91440" y="4165092"/>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Ambassadors</a:t>
            </a:r>
            <a:endParaRPr lang="en-US" sz="700" dirty="0"/>
          </a:p>
        </p:txBody>
      </p:sp>
      <p:sp>
        <p:nvSpPr>
          <p:cNvPr id="62" name="Shape 60"/>
          <p:cNvSpPr/>
          <p:nvPr/>
        </p:nvSpPr>
        <p:spPr>
          <a:xfrm>
            <a:off x="6639951" y="4183380"/>
            <a:ext cx="1266092" cy="86868"/>
          </a:xfrm>
          <a:prstGeom prst="roundRect">
            <a:avLst>
              <a:gd name="adj" fmla="val 31579"/>
            </a:avLst>
          </a:prstGeom>
          <a:solidFill>
            <a:srgbClr val="A47520"/>
          </a:solidFill>
          <a:ln/>
        </p:spPr>
        <p:txBody>
          <a:bodyPr/>
          <a:lstStyle/>
          <a:p>
            <a:endParaRPr lang="en-US"/>
          </a:p>
        </p:txBody>
      </p:sp>
      <p:sp>
        <p:nvSpPr>
          <p:cNvPr id="63" name="Text 61"/>
          <p:cNvSpPr/>
          <p:nvPr/>
        </p:nvSpPr>
        <p:spPr>
          <a:xfrm>
            <a:off x="91440" y="4288536"/>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Member Cascade</a:t>
            </a:r>
            <a:endParaRPr lang="en-US" sz="700" dirty="0"/>
          </a:p>
        </p:txBody>
      </p:sp>
      <p:sp>
        <p:nvSpPr>
          <p:cNvPr id="64" name="Shape 62"/>
          <p:cNvSpPr/>
          <p:nvPr/>
        </p:nvSpPr>
        <p:spPr>
          <a:xfrm>
            <a:off x="6893169" y="4306824"/>
            <a:ext cx="1519311" cy="86868"/>
          </a:xfrm>
          <a:prstGeom prst="roundRect">
            <a:avLst>
              <a:gd name="adj" fmla="val 31579"/>
            </a:avLst>
          </a:prstGeom>
          <a:solidFill>
            <a:srgbClr val="A47520"/>
          </a:solidFill>
          <a:ln/>
        </p:spPr>
        <p:txBody>
          <a:bodyPr/>
          <a:lstStyle/>
          <a:p>
            <a:endParaRPr lang="en-US"/>
          </a:p>
        </p:txBody>
      </p:sp>
      <p:sp>
        <p:nvSpPr>
          <p:cNvPr id="65" name="Text 63"/>
          <p:cNvSpPr/>
          <p:nvPr/>
        </p:nvSpPr>
        <p:spPr>
          <a:xfrm>
            <a:off x="91440" y="4411980"/>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Website Launch</a:t>
            </a:r>
            <a:endParaRPr lang="en-US" sz="700" dirty="0"/>
          </a:p>
        </p:txBody>
      </p:sp>
      <p:sp>
        <p:nvSpPr>
          <p:cNvPr id="66" name="Shape 64"/>
          <p:cNvSpPr/>
          <p:nvPr/>
        </p:nvSpPr>
        <p:spPr>
          <a:xfrm>
            <a:off x="7146388" y="4430268"/>
            <a:ext cx="506437" cy="86868"/>
          </a:xfrm>
          <a:prstGeom prst="roundRect">
            <a:avLst>
              <a:gd name="adj" fmla="val 31579"/>
            </a:avLst>
          </a:prstGeom>
          <a:solidFill>
            <a:srgbClr val="A47520"/>
          </a:solidFill>
          <a:ln/>
        </p:spPr>
        <p:txBody>
          <a:bodyPr/>
          <a:lstStyle/>
          <a:p>
            <a:endParaRPr lang="en-US"/>
          </a:p>
        </p:txBody>
      </p:sp>
      <p:sp>
        <p:nvSpPr>
          <p:cNvPr id="67" name="Text 65"/>
          <p:cNvSpPr/>
          <p:nvPr/>
        </p:nvSpPr>
        <p:spPr>
          <a:xfrm>
            <a:off x="91440" y="4535424"/>
            <a:ext cx="1691640" cy="123444"/>
          </a:xfrm>
          <a:prstGeom prst="rect">
            <a:avLst/>
          </a:prstGeom>
          <a:noFill/>
          <a:ln/>
        </p:spPr>
        <p:txBody>
          <a:bodyPr wrap="square" rtlCol="0" anchor="ctr"/>
          <a:lstStyle/>
          <a:p>
            <a:pPr marL="0" indent="0" algn="r">
              <a:buNone/>
            </a:pPr>
            <a:r>
              <a:rPr lang="en-US" sz="700" dirty="0">
                <a:solidFill>
                  <a:srgbClr val="6B6358"/>
                </a:solidFill>
                <a:latin typeface="Calibri" pitchFamily="34" charset="0"/>
                <a:ea typeface="Calibri" pitchFamily="34" charset="-122"/>
                <a:cs typeface="Calibri" pitchFamily="34" charset="-120"/>
              </a:rPr>
              <a:t>Coalition Coord</a:t>
            </a:r>
            <a:endParaRPr lang="en-US" sz="700" dirty="0"/>
          </a:p>
        </p:txBody>
      </p:sp>
      <p:sp>
        <p:nvSpPr>
          <p:cNvPr id="68" name="Shape 66"/>
          <p:cNvSpPr/>
          <p:nvPr/>
        </p:nvSpPr>
        <p:spPr>
          <a:xfrm>
            <a:off x="7652825" y="4553712"/>
            <a:ext cx="759655" cy="86868"/>
          </a:xfrm>
          <a:prstGeom prst="roundRect">
            <a:avLst>
              <a:gd name="adj" fmla="val 31579"/>
            </a:avLst>
          </a:prstGeom>
          <a:solidFill>
            <a:srgbClr val="A47520"/>
          </a:solidFill>
          <a:ln/>
        </p:spPr>
        <p:txBody>
          <a:bodyPr/>
          <a:lstStyle/>
          <a:p>
            <a:endParaRPr lang="en-US"/>
          </a:p>
        </p:txBody>
      </p:sp>
      <p:sp>
        <p:nvSpPr>
          <p:cNvPr id="69" name="Shape 67"/>
          <p:cNvSpPr/>
          <p:nvPr/>
        </p:nvSpPr>
        <p:spPr>
          <a:xfrm>
            <a:off x="3293247" y="4796028"/>
            <a:ext cx="109728" cy="109728"/>
          </a:xfrm>
          <a:prstGeom prst="diamond">
            <a:avLst/>
          </a:prstGeom>
          <a:solidFill>
            <a:srgbClr val="B83A2E"/>
          </a:solidFill>
          <a:ln/>
        </p:spPr>
        <p:txBody>
          <a:bodyPr/>
          <a:lstStyle/>
          <a:p>
            <a:endParaRPr lang="en-US"/>
          </a:p>
        </p:txBody>
      </p:sp>
      <p:sp>
        <p:nvSpPr>
          <p:cNvPr id="70" name="Text 68"/>
          <p:cNvSpPr/>
          <p:nvPr/>
        </p:nvSpPr>
        <p:spPr>
          <a:xfrm>
            <a:off x="3018927" y="4924044"/>
            <a:ext cx="658368" cy="274320"/>
          </a:xfrm>
          <a:prstGeom prst="rect">
            <a:avLst/>
          </a:prstGeom>
          <a:noFill/>
          <a:ln/>
        </p:spPr>
        <p:txBody>
          <a:bodyPr wrap="square" rtlCol="0" anchor="t"/>
          <a:lstStyle/>
          <a:p>
            <a:pPr marL="0" indent="0" algn="ctr">
              <a:lnSpc>
                <a:spcPct val="100000"/>
              </a:lnSpc>
              <a:buNone/>
            </a:pPr>
            <a:r>
              <a:rPr lang="en-US" sz="600" dirty="0">
                <a:solidFill>
                  <a:srgbClr val="B83A2E"/>
                </a:solidFill>
                <a:latin typeface="Consolas" pitchFamily="34" charset="0"/>
                <a:ea typeface="Consolas" pitchFamily="34" charset="-122"/>
                <a:cs typeface="Consolas" pitchFamily="34" charset="-120"/>
              </a:rPr>
              <a:t>Landscape</a:t>
            </a:r>
            <a:endParaRPr lang="en-US" sz="600" dirty="0"/>
          </a:p>
          <a:p>
            <a:pPr marL="0" indent="0" algn="ctr">
              <a:lnSpc>
                <a:spcPct val="100000"/>
              </a:lnSpc>
              <a:buNone/>
            </a:pPr>
            <a:r>
              <a:rPr lang="en-US" sz="600" dirty="0">
                <a:solidFill>
                  <a:srgbClr val="B83A2E"/>
                </a:solidFill>
                <a:latin typeface="Consolas" pitchFamily="34" charset="0"/>
                <a:ea typeface="Consolas" pitchFamily="34" charset="-122"/>
                <a:cs typeface="Consolas" pitchFamily="34" charset="-120"/>
              </a:rPr>
              <a:t>Assessment</a:t>
            </a:r>
            <a:endParaRPr lang="en-US" sz="600" dirty="0"/>
          </a:p>
        </p:txBody>
      </p:sp>
      <p:sp>
        <p:nvSpPr>
          <p:cNvPr id="71" name="Shape 69"/>
          <p:cNvSpPr/>
          <p:nvPr/>
        </p:nvSpPr>
        <p:spPr>
          <a:xfrm>
            <a:off x="5065776" y="4796028"/>
            <a:ext cx="109728" cy="109728"/>
          </a:xfrm>
          <a:prstGeom prst="diamond">
            <a:avLst/>
          </a:prstGeom>
          <a:solidFill>
            <a:srgbClr val="B83A2E"/>
          </a:solidFill>
          <a:ln/>
        </p:spPr>
        <p:txBody>
          <a:bodyPr/>
          <a:lstStyle/>
          <a:p>
            <a:endParaRPr lang="en-US"/>
          </a:p>
        </p:txBody>
      </p:sp>
      <p:sp>
        <p:nvSpPr>
          <p:cNvPr id="72" name="Text 70"/>
          <p:cNvSpPr/>
          <p:nvPr/>
        </p:nvSpPr>
        <p:spPr>
          <a:xfrm>
            <a:off x="4791456" y="4924044"/>
            <a:ext cx="658368" cy="274320"/>
          </a:xfrm>
          <a:prstGeom prst="rect">
            <a:avLst/>
          </a:prstGeom>
          <a:noFill/>
          <a:ln/>
        </p:spPr>
        <p:txBody>
          <a:bodyPr wrap="square" rtlCol="0" anchor="t"/>
          <a:lstStyle/>
          <a:p>
            <a:pPr marL="0" indent="0" algn="ctr">
              <a:lnSpc>
                <a:spcPct val="100000"/>
              </a:lnSpc>
              <a:buNone/>
            </a:pPr>
            <a:r>
              <a:rPr lang="en-US" sz="600" dirty="0">
                <a:solidFill>
                  <a:srgbClr val="B83A2E"/>
                </a:solidFill>
                <a:latin typeface="Consolas" pitchFamily="34" charset="0"/>
                <a:ea typeface="Consolas" pitchFamily="34" charset="-122"/>
                <a:cs typeface="Consolas" pitchFamily="34" charset="-120"/>
              </a:rPr>
              <a:t>Operating</a:t>
            </a:r>
            <a:endParaRPr lang="en-US" sz="600" dirty="0"/>
          </a:p>
          <a:p>
            <a:pPr marL="0" indent="0" algn="ctr">
              <a:lnSpc>
                <a:spcPct val="100000"/>
              </a:lnSpc>
              <a:buNone/>
            </a:pPr>
            <a:r>
              <a:rPr lang="en-US" sz="600" dirty="0">
                <a:solidFill>
                  <a:srgbClr val="B83A2E"/>
                </a:solidFill>
                <a:latin typeface="Consolas" pitchFamily="34" charset="0"/>
                <a:ea typeface="Consolas" pitchFamily="34" charset="-122"/>
                <a:cs typeface="Consolas" pitchFamily="34" charset="-120"/>
              </a:rPr>
              <a:t>Manual</a:t>
            </a:r>
            <a:endParaRPr lang="en-US" sz="600" dirty="0"/>
          </a:p>
        </p:txBody>
      </p:sp>
      <p:sp>
        <p:nvSpPr>
          <p:cNvPr id="73" name="Shape 71"/>
          <p:cNvSpPr/>
          <p:nvPr/>
        </p:nvSpPr>
        <p:spPr>
          <a:xfrm>
            <a:off x="6585087" y="4796028"/>
            <a:ext cx="109728" cy="109728"/>
          </a:xfrm>
          <a:prstGeom prst="diamond">
            <a:avLst/>
          </a:prstGeom>
          <a:solidFill>
            <a:srgbClr val="B83A2E"/>
          </a:solidFill>
          <a:ln/>
        </p:spPr>
        <p:txBody>
          <a:bodyPr/>
          <a:lstStyle/>
          <a:p>
            <a:endParaRPr lang="en-US"/>
          </a:p>
        </p:txBody>
      </p:sp>
      <p:sp>
        <p:nvSpPr>
          <p:cNvPr id="74" name="Text 72"/>
          <p:cNvSpPr/>
          <p:nvPr/>
        </p:nvSpPr>
        <p:spPr>
          <a:xfrm>
            <a:off x="6310767" y="4924044"/>
            <a:ext cx="658368" cy="274320"/>
          </a:xfrm>
          <a:prstGeom prst="rect">
            <a:avLst/>
          </a:prstGeom>
          <a:noFill/>
          <a:ln/>
        </p:spPr>
        <p:txBody>
          <a:bodyPr wrap="square" rtlCol="0" anchor="t"/>
          <a:lstStyle/>
          <a:p>
            <a:pPr marL="0" indent="0" algn="ctr">
              <a:lnSpc>
                <a:spcPct val="100000"/>
              </a:lnSpc>
              <a:buNone/>
            </a:pPr>
            <a:r>
              <a:rPr lang="en-US" sz="600" dirty="0">
                <a:solidFill>
                  <a:srgbClr val="B83A2E"/>
                </a:solidFill>
                <a:latin typeface="Consolas" pitchFamily="34" charset="0"/>
                <a:ea typeface="Consolas" pitchFamily="34" charset="-122"/>
                <a:cs typeface="Consolas" pitchFamily="34" charset="-120"/>
              </a:rPr>
              <a:t>Channel</a:t>
            </a:r>
            <a:endParaRPr lang="en-US" sz="600" dirty="0"/>
          </a:p>
          <a:p>
            <a:pPr marL="0" indent="0" algn="ctr">
              <a:lnSpc>
                <a:spcPct val="100000"/>
              </a:lnSpc>
              <a:buNone/>
            </a:pPr>
            <a:r>
              <a:rPr lang="en-US" sz="600" dirty="0">
                <a:solidFill>
                  <a:srgbClr val="B83A2E"/>
                </a:solidFill>
                <a:latin typeface="Consolas" pitchFamily="34" charset="0"/>
                <a:ea typeface="Consolas" pitchFamily="34" charset="-122"/>
                <a:cs typeface="Consolas" pitchFamily="34" charset="-120"/>
              </a:rPr>
              <a:t>Launch</a:t>
            </a:r>
            <a:endParaRPr lang="en-US" sz="600" dirty="0"/>
          </a:p>
        </p:txBody>
      </p:sp>
      <p:sp>
        <p:nvSpPr>
          <p:cNvPr id="75" name="Shape 73"/>
          <p:cNvSpPr/>
          <p:nvPr/>
        </p:nvSpPr>
        <p:spPr>
          <a:xfrm>
            <a:off x="8357616" y="4796028"/>
            <a:ext cx="109728" cy="109728"/>
          </a:xfrm>
          <a:prstGeom prst="diamond">
            <a:avLst/>
          </a:prstGeom>
          <a:solidFill>
            <a:srgbClr val="B83A2E"/>
          </a:solidFill>
          <a:ln/>
        </p:spPr>
        <p:txBody>
          <a:bodyPr/>
          <a:lstStyle/>
          <a:p>
            <a:endParaRPr lang="en-US"/>
          </a:p>
        </p:txBody>
      </p:sp>
      <p:sp>
        <p:nvSpPr>
          <p:cNvPr id="76" name="Text 74"/>
          <p:cNvSpPr/>
          <p:nvPr/>
        </p:nvSpPr>
        <p:spPr>
          <a:xfrm>
            <a:off x="8083296" y="4924044"/>
            <a:ext cx="658368" cy="274320"/>
          </a:xfrm>
          <a:prstGeom prst="rect">
            <a:avLst/>
          </a:prstGeom>
          <a:noFill/>
          <a:ln/>
        </p:spPr>
        <p:txBody>
          <a:bodyPr wrap="square" rtlCol="0" anchor="t"/>
          <a:lstStyle/>
          <a:p>
            <a:pPr marL="0" indent="0" algn="ctr">
              <a:lnSpc>
                <a:spcPct val="100000"/>
              </a:lnSpc>
              <a:buNone/>
            </a:pPr>
            <a:r>
              <a:rPr lang="en-US" sz="600" dirty="0">
                <a:solidFill>
                  <a:srgbClr val="B83A2E"/>
                </a:solidFill>
                <a:latin typeface="Consolas" pitchFamily="34" charset="0"/>
                <a:ea typeface="Consolas" pitchFamily="34" charset="-122"/>
                <a:cs typeface="Consolas" pitchFamily="34" charset="-120"/>
              </a:rPr>
              <a:t>12-Month</a:t>
            </a:r>
            <a:endParaRPr lang="en-US" sz="600" dirty="0"/>
          </a:p>
          <a:p>
            <a:pPr marL="0" indent="0" algn="ctr">
              <a:lnSpc>
                <a:spcPct val="100000"/>
              </a:lnSpc>
              <a:buNone/>
            </a:pPr>
            <a:r>
              <a:rPr lang="en-US" sz="600" dirty="0">
                <a:solidFill>
                  <a:srgbClr val="B83A2E"/>
                </a:solidFill>
                <a:latin typeface="Consolas" pitchFamily="34" charset="0"/>
                <a:ea typeface="Consolas" pitchFamily="34" charset="-122"/>
                <a:cs typeface="Consolas" pitchFamily="34" charset="-120"/>
              </a:rPr>
              <a:t>Plan</a:t>
            </a:r>
            <a:endParaRPr lang="en-US" sz="600" dirty="0"/>
          </a:p>
        </p:txBody>
      </p:sp>
      <p:sp>
        <p:nvSpPr>
          <p:cNvPr id="77" name="Shape 75"/>
          <p:cNvSpPr/>
          <p:nvPr/>
        </p:nvSpPr>
        <p:spPr>
          <a:xfrm>
            <a:off x="3348111" y="1280160"/>
            <a:ext cx="0" cy="3515868"/>
          </a:xfrm>
          <a:prstGeom prst="line">
            <a:avLst/>
          </a:prstGeom>
          <a:noFill/>
          <a:ln w="3810">
            <a:solidFill>
              <a:srgbClr val="B83A2E"/>
            </a:solidFill>
            <a:prstDash val="dash"/>
          </a:ln>
        </p:spPr>
        <p:txBody>
          <a:bodyPr/>
          <a:lstStyle/>
          <a:p>
            <a:endParaRPr lang="en-US"/>
          </a:p>
        </p:txBody>
      </p:sp>
      <p:sp>
        <p:nvSpPr>
          <p:cNvPr id="78" name="Shape 76"/>
          <p:cNvSpPr/>
          <p:nvPr/>
        </p:nvSpPr>
        <p:spPr>
          <a:xfrm>
            <a:off x="5120640" y="1280160"/>
            <a:ext cx="0" cy="3515868"/>
          </a:xfrm>
          <a:prstGeom prst="line">
            <a:avLst/>
          </a:prstGeom>
          <a:noFill/>
          <a:ln w="3810">
            <a:solidFill>
              <a:srgbClr val="B83A2E"/>
            </a:solidFill>
            <a:prstDash val="dash"/>
          </a:ln>
        </p:spPr>
        <p:txBody>
          <a:bodyPr/>
          <a:lstStyle/>
          <a:p>
            <a:endParaRPr lang="en-US"/>
          </a:p>
        </p:txBody>
      </p:sp>
      <p:sp>
        <p:nvSpPr>
          <p:cNvPr id="79" name="Shape 77"/>
          <p:cNvSpPr/>
          <p:nvPr/>
        </p:nvSpPr>
        <p:spPr>
          <a:xfrm>
            <a:off x="6639951" y="1280160"/>
            <a:ext cx="0" cy="3515868"/>
          </a:xfrm>
          <a:prstGeom prst="line">
            <a:avLst/>
          </a:prstGeom>
          <a:noFill/>
          <a:ln w="3810">
            <a:solidFill>
              <a:srgbClr val="B83A2E"/>
            </a:solidFill>
            <a:prstDash val="dash"/>
          </a:ln>
        </p:spPr>
        <p:txBody>
          <a:bodyPr/>
          <a:lstStyle/>
          <a:p>
            <a:endParaRPr lang="en-US"/>
          </a:p>
        </p:txBody>
      </p:sp>
      <p:sp>
        <p:nvSpPr>
          <p:cNvPr id="80" name="Shape 78"/>
          <p:cNvSpPr/>
          <p:nvPr/>
        </p:nvSpPr>
        <p:spPr>
          <a:xfrm>
            <a:off x="8412480" y="1280160"/>
            <a:ext cx="0" cy="3515868"/>
          </a:xfrm>
          <a:prstGeom prst="line">
            <a:avLst/>
          </a:prstGeom>
          <a:noFill/>
          <a:ln w="3810">
            <a:solidFill>
              <a:srgbClr val="B83A2E"/>
            </a:solidFill>
            <a:prstDash val="dash"/>
          </a:ln>
        </p:spPr>
        <p:txBody>
          <a:bodyPr/>
          <a:lstStyle/>
          <a:p>
            <a:endParaRPr lang="en-US"/>
          </a:p>
        </p:txBody>
      </p:sp>
      <p:sp>
        <p:nvSpPr>
          <p:cNvPr id="81" name="Text 79"/>
          <p:cNvSpPr/>
          <p:nvPr/>
        </p:nvSpPr>
        <p:spPr>
          <a:xfrm>
            <a:off x="548640" y="4663440"/>
            <a:ext cx="8046720" cy="182880"/>
          </a:xfrm>
          <a:prstGeom prst="rect">
            <a:avLst/>
          </a:prstGeom>
          <a:noFill/>
          <a:ln/>
        </p:spPr>
        <p:txBody>
          <a:bodyPr wrap="square" rtlCol="0" anchor="ctr"/>
          <a:lstStyle/>
          <a:p>
            <a:pPr marL="0" indent="0" algn="ctr">
              <a:buNone/>
            </a:pPr>
            <a:r>
              <a:rPr lang="en-US" sz="800" dirty="0">
                <a:solidFill>
                  <a:srgbClr val="B8B0A3"/>
                </a:solidFill>
                <a:latin typeface="Consolas" pitchFamily="34" charset="0"/>
                <a:ea typeface="Consolas" pitchFamily="34" charset="-122"/>
                <a:cs typeface="Consolas" pitchFamily="34" charset="-120"/>
              </a:rPr>
              <a:t>Four milestones · Four deliverables · 26 weeks</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CONTENTS</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Shape 2"/>
          <p:cNvSpPr/>
          <p:nvPr/>
        </p:nvSpPr>
        <p:spPr>
          <a:xfrm>
            <a:off x="548640" y="777239"/>
            <a:ext cx="45719" cy="822957"/>
          </a:xfrm>
          <a:prstGeom prst="rect">
            <a:avLst/>
          </a:prstGeom>
          <a:solidFill>
            <a:srgbClr val="B83A2E"/>
          </a:solidFill>
          <a:ln/>
        </p:spPr>
        <p:txBody>
          <a:bodyPr/>
          <a:lstStyle/>
          <a:p>
            <a:endParaRPr lang="en-US"/>
          </a:p>
        </p:txBody>
      </p:sp>
      <p:sp>
        <p:nvSpPr>
          <p:cNvPr id="5" name="Shape 3"/>
          <p:cNvSpPr/>
          <p:nvPr/>
        </p:nvSpPr>
        <p:spPr>
          <a:xfrm>
            <a:off x="603504" y="777239"/>
            <a:ext cx="3785616" cy="822959"/>
          </a:xfrm>
          <a:prstGeom prst="rect">
            <a:avLst/>
          </a:prstGeom>
          <a:solidFill>
            <a:srgbClr val="FFFFFF"/>
          </a:solidFill>
          <a:ln w="3810">
            <a:solidFill>
              <a:srgbClr val="E2DDD5"/>
            </a:solidFill>
            <a:prstDash val="solid"/>
          </a:ln>
        </p:spPr>
        <p:txBody>
          <a:bodyPr/>
          <a:lstStyle/>
          <a:p>
            <a:endParaRPr lang="en-US"/>
          </a:p>
        </p:txBody>
      </p:sp>
      <p:sp>
        <p:nvSpPr>
          <p:cNvPr id="6" name="Text 4"/>
          <p:cNvSpPr/>
          <p:nvPr/>
        </p:nvSpPr>
        <p:spPr>
          <a:xfrm>
            <a:off x="731520" y="850392"/>
            <a:ext cx="3474720" cy="164592"/>
          </a:xfrm>
          <a:prstGeom prst="rect">
            <a:avLst/>
          </a:prstGeom>
          <a:noFill/>
          <a:ln/>
        </p:spPr>
        <p:txBody>
          <a:bodyPr wrap="square" rtlCol="0" anchor="ctr"/>
          <a:lstStyle/>
          <a:p>
            <a:pPr marL="0" indent="0">
              <a:buNone/>
            </a:pPr>
            <a:r>
              <a:rPr lang="en-US" sz="800" kern="0" spc="150" dirty="0">
                <a:solidFill>
                  <a:srgbClr val="B83A2E"/>
                </a:solidFill>
                <a:latin typeface="Consolas" pitchFamily="34" charset="0"/>
                <a:ea typeface="Consolas" pitchFamily="34" charset="-122"/>
                <a:cs typeface="Consolas" pitchFamily="34" charset="-120"/>
              </a:rPr>
              <a:t>COMPETITIVE AUDIT</a:t>
            </a:r>
            <a:endParaRPr lang="en-US" sz="800" dirty="0"/>
          </a:p>
        </p:txBody>
      </p:sp>
      <p:sp>
        <p:nvSpPr>
          <p:cNvPr id="7" name="Text 5"/>
          <p:cNvSpPr/>
          <p:nvPr/>
        </p:nvSpPr>
        <p:spPr>
          <a:xfrm>
            <a:off x="731520" y="1005840"/>
            <a:ext cx="3474720" cy="228600"/>
          </a:xfrm>
          <a:prstGeom prst="rect">
            <a:avLst/>
          </a:prstGeom>
          <a:noFill/>
          <a:ln/>
        </p:spPr>
        <p:txBody>
          <a:bodyPr wrap="square" rtlCol="0" anchor="t"/>
          <a:lstStyle/>
          <a:p>
            <a:pPr marL="0" indent="0">
              <a:buNone/>
            </a:pPr>
            <a:r>
              <a:rPr lang="en-US" sz="1300" dirty="0">
                <a:solidFill>
                  <a:srgbClr val="1A1714"/>
                </a:solidFill>
                <a:latin typeface="Georgia" pitchFamily="34" charset="0"/>
                <a:ea typeface="Georgia" pitchFamily="34" charset="-122"/>
                <a:cs typeface="Georgia" pitchFamily="34" charset="-120"/>
              </a:rPr>
              <a:t>SWC Website Diagnostic</a:t>
            </a:r>
            <a:endParaRPr lang="en-US" sz="1300" dirty="0"/>
          </a:p>
        </p:txBody>
      </p:sp>
      <p:sp>
        <p:nvSpPr>
          <p:cNvPr id="8" name="Text 6"/>
          <p:cNvSpPr/>
          <p:nvPr/>
        </p:nvSpPr>
        <p:spPr>
          <a:xfrm>
            <a:off x="731520" y="1234440"/>
            <a:ext cx="3474720" cy="292608"/>
          </a:xfrm>
          <a:prstGeom prst="rect">
            <a:avLst/>
          </a:prstGeom>
          <a:noFill/>
          <a:ln/>
        </p:spPr>
        <p:txBody>
          <a:bodyPr wrap="square" rtlCol="0" anchor="t"/>
          <a:lstStyle/>
          <a:p>
            <a:pPr marL="0" indent="0">
              <a:lnSpc>
                <a:spcPct val="120000"/>
              </a:lnSpc>
              <a:buNone/>
            </a:pPr>
            <a:r>
              <a:rPr lang="en-US" sz="900" dirty="0">
                <a:solidFill>
                  <a:srgbClr val="6B6358"/>
                </a:solidFill>
                <a:latin typeface="Calibri" pitchFamily="34" charset="0"/>
                <a:ea typeface="Calibri" pitchFamily="34" charset="-122"/>
                <a:cs typeface="Calibri" pitchFamily="34" charset="-120"/>
              </a:rPr>
              <a:t>HTML source-level audit of swc.org — what’s missing and why the rebuild is prerequisite infrastructure</a:t>
            </a:r>
            <a:endParaRPr lang="en-US" sz="900" dirty="0"/>
          </a:p>
        </p:txBody>
      </p:sp>
      <p:sp>
        <p:nvSpPr>
          <p:cNvPr id="9" name="Shape 7"/>
          <p:cNvSpPr/>
          <p:nvPr/>
        </p:nvSpPr>
        <p:spPr>
          <a:xfrm>
            <a:off x="4572000" y="777240"/>
            <a:ext cx="45719" cy="822956"/>
          </a:xfrm>
          <a:prstGeom prst="rect">
            <a:avLst/>
          </a:prstGeom>
          <a:solidFill>
            <a:srgbClr val="2D7A3E"/>
          </a:solidFill>
          <a:ln/>
        </p:spPr>
        <p:txBody>
          <a:bodyPr/>
          <a:lstStyle/>
          <a:p>
            <a:endParaRPr lang="en-US"/>
          </a:p>
        </p:txBody>
      </p:sp>
      <p:sp>
        <p:nvSpPr>
          <p:cNvPr id="10" name="Shape 8"/>
          <p:cNvSpPr/>
          <p:nvPr/>
        </p:nvSpPr>
        <p:spPr>
          <a:xfrm>
            <a:off x="4617719" y="777240"/>
            <a:ext cx="3840480" cy="813816"/>
          </a:xfrm>
          <a:prstGeom prst="rect">
            <a:avLst/>
          </a:prstGeom>
          <a:solidFill>
            <a:srgbClr val="FFFFFF"/>
          </a:solidFill>
          <a:ln w="3810">
            <a:solidFill>
              <a:srgbClr val="E2DDD5"/>
            </a:solidFill>
            <a:prstDash val="solid"/>
          </a:ln>
        </p:spPr>
        <p:txBody>
          <a:bodyPr/>
          <a:lstStyle/>
          <a:p>
            <a:endParaRPr lang="en-US"/>
          </a:p>
        </p:txBody>
      </p:sp>
      <p:sp>
        <p:nvSpPr>
          <p:cNvPr id="11" name="Text 9"/>
          <p:cNvSpPr/>
          <p:nvPr/>
        </p:nvSpPr>
        <p:spPr>
          <a:xfrm>
            <a:off x="4754880" y="850392"/>
            <a:ext cx="3474720" cy="164592"/>
          </a:xfrm>
          <a:prstGeom prst="rect">
            <a:avLst/>
          </a:prstGeom>
          <a:noFill/>
          <a:ln/>
        </p:spPr>
        <p:txBody>
          <a:bodyPr wrap="square" rtlCol="0" anchor="ctr"/>
          <a:lstStyle/>
          <a:p>
            <a:pPr marL="0" indent="0">
              <a:buNone/>
            </a:pPr>
            <a:r>
              <a:rPr lang="en-US" sz="800" kern="0" spc="150" dirty="0">
                <a:solidFill>
                  <a:srgbClr val="2D7A3E"/>
                </a:solidFill>
                <a:latin typeface="Consolas" pitchFamily="34" charset="0"/>
                <a:ea typeface="Consolas" pitchFamily="34" charset="-122"/>
                <a:cs typeface="Consolas" pitchFamily="34" charset="-120"/>
              </a:rPr>
              <a:t>COMPETITIVE AUDIT</a:t>
            </a:r>
            <a:endParaRPr lang="en-US" sz="800" dirty="0"/>
          </a:p>
        </p:txBody>
      </p:sp>
      <p:sp>
        <p:nvSpPr>
          <p:cNvPr id="12" name="Text 10"/>
          <p:cNvSpPr/>
          <p:nvPr/>
        </p:nvSpPr>
        <p:spPr>
          <a:xfrm>
            <a:off x="4754880" y="1005840"/>
            <a:ext cx="3474720" cy="228600"/>
          </a:xfrm>
          <a:prstGeom prst="rect">
            <a:avLst/>
          </a:prstGeom>
          <a:noFill/>
          <a:ln/>
        </p:spPr>
        <p:txBody>
          <a:bodyPr wrap="square" rtlCol="0" anchor="t"/>
          <a:lstStyle/>
          <a:p>
            <a:pPr marL="0" indent="0">
              <a:buNone/>
            </a:pPr>
            <a:r>
              <a:rPr lang="en-US" sz="1300" dirty="0">
                <a:solidFill>
                  <a:srgbClr val="1A1714"/>
                </a:solidFill>
                <a:latin typeface="Georgia" pitchFamily="34" charset="0"/>
                <a:ea typeface="Georgia" pitchFamily="34" charset="-122"/>
                <a:cs typeface="Georgia" pitchFamily="34" charset="-120"/>
              </a:rPr>
              <a:t>HRL Website Audit</a:t>
            </a:r>
            <a:endParaRPr lang="en-US" sz="1300" dirty="0"/>
          </a:p>
        </p:txBody>
      </p:sp>
      <p:sp>
        <p:nvSpPr>
          <p:cNvPr id="13" name="Text 11"/>
          <p:cNvSpPr/>
          <p:nvPr/>
        </p:nvSpPr>
        <p:spPr>
          <a:xfrm>
            <a:off x="4754880" y="1234440"/>
            <a:ext cx="3474720" cy="365758"/>
          </a:xfrm>
          <a:prstGeom prst="rect">
            <a:avLst/>
          </a:prstGeom>
          <a:noFill/>
          <a:ln/>
        </p:spPr>
        <p:txBody>
          <a:bodyPr wrap="square" rtlCol="0" anchor="t"/>
          <a:lstStyle/>
          <a:p>
            <a:pPr marL="0" indent="0">
              <a:lnSpc>
                <a:spcPct val="120000"/>
              </a:lnSpc>
              <a:buNone/>
            </a:pPr>
            <a:r>
              <a:rPr lang="en-US" sz="900" dirty="0">
                <a:solidFill>
                  <a:srgbClr val="6B6358"/>
                </a:solidFill>
                <a:latin typeface="Calibri" pitchFamily="34" charset="0"/>
                <a:ea typeface="Calibri" pitchFamily="34" charset="-122"/>
                <a:cs typeface="Calibri" pitchFamily="34" charset="-120"/>
              </a:rPr>
              <a:t>What healthyriverslandscapes.org does well — and where the rebuilt swc.org should exceed it</a:t>
            </a:r>
            <a:endParaRPr lang="en-US" sz="900" dirty="0"/>
          </a:p>
        </p:txBody>
      </p:sp>
      <p:sp>
        <p:nvSpPr>
          <p:cNvPr id="14" name="Shape 12"/>
          <p:cNvSpPr/>
          <p:nvPr/>
        </p:nvSpPr>
        <p:spPr>
          <a:xfrm>
            <a:off x="548640" y="1645920"/>
            <a:ext cx="45719" cy="804672"/>
          </a:xfrm>
          <a:prstGeom prst="rect">
            <a:avLst/>
          </a:prstGeom>
          <a:solidFill>
            <a:srgbClr val="1A6E8A"/>
          </a:solidFill>
          <a:ln/>
        </p:spPr>
        <p:txBody>
          <a:bodyPr/>
          <a:lstStyle/>
          <a:p>
            <a:endParaRPr lang="en-US"/>
          </a:p>
        </p:txBody>
      </p:sp>
      <p:sp>
        <p:nvSpPr>
          <p:cNvPr id="15" name="Shape 13"/>
          <p:cNvSpPr/>
          <p:nvPr/>
        </p:nvSpPr>
        <p:spPr>
          <a:xfrm>
            <a:off x="603504" y="1645920"/>
            <a:ext cx="3785616" cy="804672"/>
          </a:xfrm>
          <a:prstGeom prst="rect">
            <a:avLst/>
          </a:prstGeom>
          <a:solidFill>
            <a:srgbClr val="FFFFFF"/>
          </a:solidFill>
          <a:ln w="3810">
            <a:solidFill>
              <a:srgbClr val="E2DDD5"/>
            </a:solidFill>
            <a:prstDash val="solid"/>
          </a:ln>
        </p:spPr>
        <p:txBody>
          <a:bodyPr/>
          <a:lstStyle/>
          <a:p>
            <a:endParaRPr lang="en-US"/>
          </a:p>
        </p:txBody>
      </p:sp>
      <p:sp>
        <p:nvSpPr>
          <p:cNvPr id="16" name="Text 14"/>
          <p:cNvSpPr/>
          <p:nvPr/>
        </p:nvSpPr>
        <p:spPr>
          <a:xfrm>
            <a:off x="731520" y="1719072"/>
            <a:ext cx="3474720" cy="164592"/>
          </a:xfrm>
          <a:prstGeom prst="rect">
            <a:avLst/>
          </a:prstGeom>
          <a:noFill/>
          <a:ln/>
        </p:spPr>
        <p:txBody>
          <a:bodyPr wrap="square" rtlCol="0" anchor="ctr"/>
          <a:lstStyle/>
          <a:p>
            <a:pPr marL="0" indent="0">
              <a:buNone/>
            </a:pPr>
            <a:r>
              <a:rPr lang="en-US" sz="800" kern="0" spc="150" dirty="0">
                <a:solidFill>
                  <a:srgbClr val="1A6E8A"/>
                </a:solidFill>
                <a:latin typeface="Consolas" pitchFamily="34" charset="0"/>
                <a:ea typeface="Consolas" pitchFamily="34" charset="-122"/>
                <a:cs typeface="Consolas" pitchFamily="34" charset="-120"/>
              </a:rPr>
              <a:t>COMPETITIVE AUDIT</a:t>
            </a:r>
            <a:endParaRPr lang="en-US" sz="800" dirty="0"/>
          </a:p>
        </p:txBody>
      </p:sp>
      <p:sp>
        <p:nvSpPr>
          <p:cNvPr id="17" name="Text 15"/>
          <p:cNvSpPr/>
          <p:nvPr/>
        </p:nvSpPr>
        <p:spPr>
          <a:xfrm>
            <a:off x="731520" y="1874520"/>
            <a:ext cx="3474720" cy="228600"/>
          </a:xfrm>
          <a:prstGeom prst="rect">
            <a:avLst/>
          </a:prstGeom>
          <a:noFill/>
          <a:ln/>
        </p:spPr>
        <p:txBody>
          <a:bodyPr wrap="square" rtlCol="0" anchor="t"/>
          <a:lstStyle/>
          <a:p>
            <a:pPr marL="0" indent="0">
              <a:buNone/>
            </a:pPr>
            <a:r>
              <a:rPr lang="en-US" sz="1300" dirty="0">
                <a:solidFill>
                  <a:srgbClr val="1A1714"/>
                </a:solidFill>
                <a:latin typeface="Georgia" pitchFamily="34" charset="0"/>
                <a:ea typeface="Georgia" pitchFamily="34" charset="-122"/>
                <a:cs typeface="Georgia" pitchFamily="34" charset="-120"/>
              </a:rPr>
              <a:t>Floodplain Forward Audit</a:t>
            </a:r>
            <a:endParaRPr lang="en-US" sz="1300" dirty="0"/>
          </a:p>
        </p:txBody>
      </p:sp>
      <p:sp>
        <p:nvSpPr>
          <p:cNvPr id="18" name="Text 16"/>
          <p:cNvSpPr/>
          <p:nvPr/>
        </p:nvSpPr>
        <p:spPr>
          <a:xfrm>
            <a:off x="731520" y="2103120"/>
            <a:ext cx="3474720" cy="292608"/>
          </a:xfrm>
          <a:prstGeom prst="rect">
            <a:avLst/>
          </a:prstGeom>
          <a:noFill/>
          <a:ln/>
        </p:spPr>
        <p:txBody>
          <a:bodyPr wrap="square" rtlCol="0" anchor="t"/>
          <a:lstStyle/>
          <a:p>
            <a:pPr marL="0" indent="0">
              <a:lnSpc>
                <a:spcPct val="120000"/>
              </a:lnSpc>
              <a:buNone/>
            </a:pPr>
            <a:r>
              <a:rPr lang="en-US" sz="900" dirty="0">
                <a:solidFill>
                  <a:srgbClr val="6B6358"/>
                </a:solidFill>
                <a:latin typeface="Calibri" pitchFamily="34" charset="0"/>
                <a:ea typeface="Calibri" pitchFamily="34" charset="-122"/>
                <a:cs typeface="Calibri" pitchFamily="34" charset="-120"/>
              </a:rPr>
              <a:t>How the 35-member coalition built a communications model SWC should study</a:t>
            </a:r>
            <a:endParaRPr lang="en-US" sz="900" dirty="0"/>
          </a:p>
        </p:txBody>
      </p:sp>
      <p:sp>
        <p:nvSpPr>
          <p:cNvPr id="19" name="Shape 17"/>
          <p:cNvSpPr/>
          <p:nvPr/>
        </p:nvSpPr>
        <p:spPr>
          <a:xfrm>
            <a:off x="4572000" y="1645920"/>
            <a:ext cx="45719" cy="804672"/>
          </a:xfrm>
          <a:prstGeom prst="rect">
            <a:avLst/>
          </a:prstGeom>
          <a:solidFill>
            <a:srgbClr val="5B4FA0"/>
          </a:solidFill>
          <a:ln/>
        </p:spPr>
        <p:txBody>
          <a:bodyPr/>
          <a:lstStyle/>
          <a:p>
            <a:endParaRPr lang="en-US"/>
          </a:p>
        </p:txBody>
      </p:sp>
      <p:sp>
        <p:nvSpPr>
          <p:cNvPr id="20" name="Shape 18"/>
          <p:cNvSpPr/>
          <p:nvPr/>
        </p:nvSpPr>
        <p:spPr>
          <a:xfrm>
            <a:off x="4626864" y="1645920"/>
            <a:ext cx="3785616" cy="804672"/>
          </a:xfrm>
          <a:prstGeom prst="rect">
            <a:avLst/>
          </a:prstGeom>
          <a:solidFill>
            <a:srgbClr val="FFFFFF"/>
          </a:solidFill>
          <a:ln w="3810">
            <a:solidFill>
              <a:srgbClr val="E2DDD5"/>
            </a:solidFill>
            <a:prstDash val="solid"/>
          </a:ln>
        </p:spPr>
        <p:txBody>
          <a:bodyPr/>
          <a:lstStyle/>
          <a:p>
            <a:endParaRPr lang="en-US"/>
          </a:p>
        </p:txBody>
      </p:sp>
      <p:sp>
        <p:nvSpPr>
          <p:cNvPr id="21" name="Text 19"/>
          <p:cNvSpPr/>
          <p:nvPr/>
        </p:nvSpPr>
        <p:spPr>
          <a:xfrm>
            <a:off x="4754880" y="1719072"/>
            <a:ext cx="3474720" cy="164592"/>
          </a:xfrm>
          <a:prstGeom prst="rect">
            <a:avLst/>
          </a:prstGeom>
          <a:noFill/>
          <a:ln/>
        </p:spPr>
        <p:txBody>
          <a:bodyPr wrap="square" rtlCol="0" anchor="ctr"/>
          <a:lstStyle/>
          <a:p>
            <a:pPr marL="0" indent="0">
              <a:buNone/>
            </a:pPr>
            <a:r>
              <a:rPr lang="en-US" sz="800" kern="0" spc="150" dirty="0">
                <a:solidFill>
                  <a:srgbClr val="5B4FA0"/>
                </a:solidFill>
                <a:latin typeface="Consolas" pitchFamily="34" charset="0"/>
                <a:ea typeface="Consolas" pitchFamily="34" charset="-122"/>
                <a:cs typeface="Consolas" pitchFamily="34" charset="-120"/>
              </a:rPr>
              <a:t>BLUEPRINT</a:t>
            </a:r>
            <a:endParaRPr lang="en-US" sz="800" dirty="0"/>
          </a:p>
        </p:txBody>
      </p:sp>
      <p:sp>
        <p:nvSpPr>
          <p:cNvPr id="22" name="Text 20"/>
          <p:cNvSpPr/>
          <p:nvPr/>
        </p:nvSpPr>
        <p:spPr>
          <a:xfrm>
            <a:off x="4754880" y="1874520"/>
            <a:ext cx="3474720" cy="228600"/>
          </a:xfrm>
          <a:prstGeom prst="rect">
            <a:avLst/>
          </a:prstGeom>
          <a:noFill/>
          <a:ln/>
        </p:spPr>
        <p:txBody>
          <a:bodyPr wrap="square" rtlCol="0" anchor="t"/>
          <a:lstStyle/>
          <a:p>
            <a:pPr marL="0" indent="0">
              <a:buNone/>
            </a:pPr>
            <a:r>
              <a:rPr lang="en-US" sz="1300" dirty="0">
                <a:solidFill>
                  <a:srgbClr val="1A1714"/>
                </a:solidFill>
                <a:latin typeface="Georgia" pitchFamily="34" charset="0"/>
                <a:ea typeface="Georgia" pitchFamily="34" charset="-122"/>
                <a:cs typeface="Georgia" pitchFamily="34" charset="-120"/>
              </a:rPr>
              <a:t>Digital Transformation</a:t>
            </a:r>
            <a:endParaRPr lang="en-US" sz="1300" dirty="0"/>
          </a:p>
        </p:txBody>
      </p:sp>
      <p:sp>
        <p:nvSpPr>
          <p:cNvPr id="23" name="Text 21"/>
          <p:cNvSpPr/>
          <p:nvPr/>
        </p:nvSpPr>
        <p:spPr>
          <a:xfrm>
            <a:off x="4754880" y="2103120"/>
            <a:ext cx="3474720" cy="292608"/>
          </a:xfrm>
          <a:prstGeom prst="rect">
            <a:avLst/>
          </a:prstGeom>
          <a:noFill/>
          <a:ln/>
        </p:spPr>
        <p:txBody>
          <a:bodyPr wrap="square" rtlCol="0" anchor="t"/>
          <a:lstStyle/>
          <a:p>
            <a:pPr marL="0" indent="0">
              <a:lnSpc>
                <a:spcPct val="120000"/>
              </a:lnSpc>
              <a:buNone/>
            </a:pPr>
            <a:r>
              <a:rPr lang="en-US" sz="900" dirty="0">
                <a:solidFill>
                  <a:srgbClr val="6B6358"/>
                </a:solidFill>
                <a:latin typeface="Calibri" pitchFamily="34" charset="0"/>
                <a:ea typeface="Calibri" pitchFamily="34" charset="-122"/>
                <a:cs typeface="Calibri" pitchFamily="34" charset="-120"/>
              </a:rPr>
              <a:t>Eight interconnected systems that comprise a complete communications operation</a:t>
            </a:r>
            <a:endParaRPr lang="en-US" sz="900" dirty="0"/>
          </a:p>
        </p:txBody>
      </p:sp>
      <p:sp>
        <p:nvSpPr>
          <p:cNvPr id="24" name="Shape 22"/>
          <p:cNvSpPr/>
          <p:nvPr/>
        </p:nvSpPr>
        <p:spPr>
          <a:xfrm>
            <a:off x="548640" y="2514600"/>
            <a:ext cx="54864" cy="777240"/>
          </a:xfrm>
          <a:prstGeom prst="rect">
            <a:avLst/>
          </a:prstGeom>
          <a:solidFill>
            <a:srgbClr val="2B5EA7"/>
          </a:solidFill>
          <a:ln/>
        </p:spPr>
        <p:txBody>
          <a:bodyPr/>
          <a:lstStyle/>
          <a:p>
            <a:endParaRPr lang="en-US"/>
          </a:p>
        </p:txBody>
      </p:sp>
      <p:sp>
        <p:nvSpPr>
          <p:cNvPr id="25" name="Shape 23"/>
          <p:cNvSpPr/>
          <p:nvPr/>
        </p:nvSpPr>
        <p:spPr>
          <a:xfrm>
            <a:off x="603504" y="2514600"/>
            <a:ext cx="3785616" cy="777240"/>
          </a:xfrm>
          <a:prstGeom prst="rect">
            <a:avLst/>
          </a:prstGeom>
          <a:solidFill>
            <a:srgbClr val="FFFFFF"/>
          </a:solidFill>
          <a:ln w="3810">
            <a:solidFill>
              <a:srgbClr val="E2DDD5"/>
            </a:solidFill>
            <a:prstDash val="solid"/>
          </a:ln>
        </p:spPr>
        <p:txBody>
          <a:bodyPr/>
          <a:lstStyle/>
          <a:p>
            <a:endParaRPr lang="en-US"/>
          </a:p>
        </p:txBody>
      </p:sp>
      <p:sp>
        <p:nvSpPr>
          <p:cNvPr id="26" name="Text 24"/>
          <p:cNvSpPr/>
          <p:nvPr/>
        </p:nvSpPr>
        <p:spPr>
          <a:xfrm>
            <a:off x="731520" y="2587752"/>
            <a:ext cx="3474720" cy="164592"/>
          </a:xfrm>
          <a:prstGeom prst="rect">
            <a:avLst/>
          </a:prstGeom>
          <a:noFill/>
          <a:ln/>
        </p:spPr>
        <p:txBody>
          <a:bodyPr wrap="square" rtlCol="0" anchor="ctr"/>
          <a:lstStyle/>
          <a:p>
            <a:pPr marL="0" indent="0">
              <a:buNone/>
            </a:pPr>
            <a:r>
              <a:rPr lang="en-US" sz="800" kern="0" spc="150" dirty="0">
                <a:solidFill>
                  <a:srgbClr val="2B5EA7"/>
                </a:solidFill>
                <a:latin typeface="Consolas" pitchFamily="34" charset="0"/>
                <a:ea typeface="Consolas" pitchFamily="34" charset="-122"/>
                <a:cs typeface="Consolas" pitchFamily="34" charset="-120"/>
              </a:rPr>
              <a:t>EXECUTION</a:t>
            </a:r>
            <a:endParaRPr lang="en-US" sz="800" dirty="0"/>
          </a:p>
        </p:txBody>
      </p:sp>
      <p:sp>
        <p:nvSpPr>
          <p:cNvPr id="27" name="Text 25"/>
          <p:cNvSpPr/>
          <p:nvPr/>
        </p:nvSpPr>
        <p:spPr>
          <a:xfrm>
            <a:off x="731520" y="2743200"/>
            <a:ext cx="3474720" cy="228600"/>
          </a:xfrm>
          <a:prstGeom prst="rect">
            <a:avLst/>
          </a:prstGeom>
          <a:noFill/>
          <a:ln/>
        </p:spPr>
        <p:txBody>
          <a:bodyPr wrap="square" rtlCol="0" anchor="t"/>
          <a:lstStyle/>
          <a:p>
            <a:pPr marL="0" indent="0">
              <a:buNone/>
            </a:pPr>
            <a:r>
              <a:rPr lang="en-US" sz="1300" dirty="0">
                <a:solidFill>
                  <a:srgbClr val="1A1714"/>
                </a:solidFill>
                <a:latin typeface="Georgia" pitchFamily="34" charset="0"/>
                <a:ea typeface="Georgia" pitchFamily="34" charset="-122"/>
                <a:cs typeface="Georgia" pitchFamily="34" charset="-120"/>
              </a:rPr>
              <a:t>180-Day Plan</a:t>
            </a:r>
            <a:endParaRPr lang="en-US" sz="1300" dirty="0"/>
          </a:p>
        </p:txBody>
      </p:sp>
      <p:sp>
        <p:nvSpPr>
          <p:cNvPr id="28" name="Text 26"/>
          <p:cNvSpPr/>
          <p:nvPr/>
        </p:nvSpPr>
        <p:spPr>
          <a:xfrm>
            <a:off x="731520" y="2971800"/>
            <a:ext cx="3474720" cy="292608"/>
          </a:xfrm>
          <a:prstGeom prst="rect">
            <a:avLst/>
          </a:prstGeom>
          <a:noFill/>
          <a:ln/>
        </p:spPr>
        <p:txBody>
          <a:bodyPr wrap="square" rtlCol="0" anchor="t"/>
          <a:lstStyle/>
          <a:p>
            <a:pPr marL="0" indent="0">
              <a:lnSpc>
                <a:spcPct val="120000"/>
              </a:lnSpc>
              <a:buNone/>
            </a:pPr>
            <a:r>
              <a:rPr lang="en-US" sz="900" dirty="0">
                <a:solidFill>
                  <a:srgbClr val="6B6358"/>
                </a:solidFill>
                <a:latin typeface="Calibri" pitchFamily="34" charset="0"/>
                <a:ea typeface="Calibri" pitchFamily="34" charset="-122"/>
                <a:cs typeface="Calibri" pitchFamily="34" charset="-120"/>
              </a:rPr>
              <a:t>Four phases, twenty-six weeks, four milestone deliverables</a:t>
            </a:r>
            <a:endParaRPr lang="en-US" sz="900" dirty="0"/>
          </a:p>
        </p:txBody>
      </p:sp>
      <p:sp>
        <p:nvSpPr>
          <p:cNvPr id="29" name="Shape 27"/>
          <p:cNvSpPr/>
          <p:nvPr/>
        </p:nvSpPr>
        <p:spPr>
          <a:xfrm>
            <a:off x="4572000" y="2514600"/>
            <a:ext cx="45719" cy="788482"/>
          </a:xfrm>
          <a:prstGeom prst="rect">
            <a:avLst/>
          </a:prstGeom>
          <a:solidFill>
            <a:srgbClr val="5B4FA0"/>
          </a:solidFill>
          <a:ln/>
        </p:spPr>
        <p:txBody>
          <a:bodyPr/>
          <a:lstStyle/>
          <a:p>
            <a:endParaRPr lang="en-US"/>
          </a:p>
        </p:txBody>
      </p:sp>
      <p:sp>
        <p:nvSpPr>
          <p:cNvPr id="30" name="Shape 28"/>
          <p:cNvSpPr/>
          <p:nvPr/>
        </p:nvSpPr>
        <p:spPr>
          <a:xfrm>
            <a:off x="4626864" y="2514600"/>
            <a:ext cx="3785616" cy="788483"/>
          </a:xfrm>
          <a:prstGeom prst="rect">
            <a:avLst/>
          </a:prstGeom>
          <a:solidFill>
            <a:srgbClr val="FFFFFF"/>
          </a:solidFill>
          <a:ln w="3810">
            <a:solidFill>
              <a:srgbClr val="E2DDD5"/>
            </a:solidFill>
            <a:prstDash val="solid"/>
          </a:ln>
        </p:spPr>
        <p:txBody>
          <a:bodyPr/>
          <a:lstStyle/>
          <a:p>
            <a:endParaRPr lang="en-US"/>
          </a:p>
        </p:txBody>
      </p:sp>
      <p:sp>
        <p:nvSpPr>
          <p:cNvPr id="31" name="Text 29"/>
          <p:cNvSpPr/>
          <p:nvPr/>
        </p:nvSpPr>
        <p:spPr>
          <a:xfrm>
            <a:off x="4754880" y="2587752"/>
            <a:ext cx="3474720" cy="164592"/>
          </a:xfrm>
          <a:prstGeom prst="rect">
            <a:avLst/>
          </a:prstGeom>
          <a:noFill/>
          <a:ln/>
        </p:spPr>
        <p:txBody>
          <a:bodyPr wrap="square" rtlCol="0" anchor="ctr"/>
          <a:lstStyle/>
          <a:p>
            <a:pPr marL="0" indent="0">
              <a:buNone/>
            </a:pPr>
            <a:r>
              <a:rPr lang="en-US" sz="800" kern="0" spc="150" dirty="0">
                <a:solidFill>
                  <a:srgbClr val="5B4FA0"/>
                </a:solidFill>
                <a:latin typeface="Consolas" pitchFamily="34" charset="0"/>
                <a:ea typeface="Consolas" pitchFamily="34" charset="-122"/>
                <a:cs typeface="Consolas" pitchFamily="34" charset="-120"/>
              </a:rPr>
              <a:t>VISION</a:t>
            </a:r>
            <a:endParaRPr lang="en-US" sz="800" dirty="0"/>
          </a:p>
        </p:txBody>
      </p:sp>
      <p:sp>
        <p:nvSpPr>
          <p:cNvPr id="32" name="Text 30"/>
          <p:cNvSpPr/>
          <p:nvPr/>
        </p:nvSpPr>
        <p:spPr>
          <a:xfrm>
            <a:off x="4754880" y="2743200"/>
            <a:ext cx="3474720" cy="228600"/>
          </a:xfrm>
          <a:prstGeom prst="rect">
            <a:avLst/>
          </a:prstGeom>
          <a:noFill/>
          <a:ln/>
        </p:spPr>
        <p:txBody>
          <a:bodyPr wrap="square" rtlCol="0" anchor="t"/>
          <a:lstStyle/>
          <a:p>
            <a:pPr marL="0" indent="0">
              <a:buNone/>
            </a:pPr>
            <a:r>
              <a:rPr lang="en-US" sz="1300" dirty="0">
                <a:solidFill>
                  <a:srgbClr val="1A1714"/>
                </a:solidFill>
                <a:latin typeface="Georgia" pitchFamily="34" charset="0"/>
                <a:ea typeface="Georgia" pitchFamily="34" charset="-122"/>
                <a:cs typeface="Georgia" pitchFamily="34" charset="-120"/>
              </a:rPr>
              <a:t>Case Study</a:t>
            </a:r>
            <a:endParaRPr lang="en-US" sz="1300" dirty="0"/>
          </a:p>
        </p:txBody>
      </p:sp>
      <p:sp>
        <p:nvSpPr>
          <p:cNvPr id="33" name="Text 31"/>
          <p:cNvSpPr/>
          <p:nvPr/>
        </p:nvSpPr>
        <p:spPr>
          <a:xfrm>
            <a:off x="4754880" y="2971800"/>
            <a:ext cx="3474720" cy="292608"/>
          </a:xfrm>
          <a:prstGeom prst="rect">
            <a:avLst/>
          </a:prstGeom>
          <a:noFill/>
          <a:ln/>
        </p:spPr>
        <p:txBody>
          <a:bodyPr wrap="square" rtlCol="0" anchor="t"/>
          <a:lstStyle/>
          <a:p>
            <a:pPr marL="0" indent="0">
              <a:buNone/>
            </a:pPr>
            <a:r>
              <a:rPr lang="en-US" sz="900" dirty="0">
                <a:solidFill>
                  <a:srgbClr val="6B6358"/>
                </a:solidFill>
                <a:latin typeface="Calibri" pitchFamily="34" charset="0"/>
                <a:ea typeface="Calibri" pitchFamily="34" charset="-122"/>
                <a:cs typeface="Calibri" pitchFamily="34" charset="-120"/>
              </a:rPr>
              <a:t>SWC at full power — an external affairs operation that converts science investment into policy influence</a:t>
            </a:r>
            <a:endParaRPr lang="en-US" sz="900" dirty="0"/>
          </a:p>
        </p:txBody>
      </p:sp>
      <p:sp>
        <p:nvSpPr>
          <p:cNvPr id="34" name="Shape 32"/>
          <p:cNvSpPr/>
          <p:nvPr/>
        </p:nvSpPr>
        <p:spPr>
          <a:xfrm>
            <a:off x="548640" y="3383280"/>
            <a:ext cx="54864" cy="777240"/>
          </a:xfrm>
          <a:prstGeom prst="rect">
            <a:avLst/>
          </a:prstGeom>
          <a:solidFill>
            <a:srgbClr val="2B5EA7"/>
          </a:solidFill>
          <a:ln/>
        </p:spPr>
        <p:txBody>
          <a:bodyPr/>
          <a:lstStyle/>
          <a:p>
            <a:endParaRPr lang="en-US"/>
          </a:p>
        </p:txBody>
      </p:sp>
      <p:sp>
        <p:nvSpPr>
          <p:cNvPr id="35" name="Shape 33"/>
          <p:cNvSpPr/>
          <p:nvPr/>
        </p:nvSpPr>
        <p:spPr>
          <a:xfrm>
            <a:off x="603504" y="3383280"/>
            <a:ext cx="3785616" cy="777240"/>
          </a:xfrm>
          <a:prstGeom prst="rect">
            <a:avLst/>
          </a:prstGeom>
          <a:solidFill>
            <a:srgbClr val="FFFFFF"/>
          </a:solidFill>
          <a:ln w="3810">
            <a:solidFill>
              <a:srgbClr val="E2DDD5"/>
            </a:solidFill>
            <a:prstDash val="solid"/>
          </a:ln>
        </p:spPr>
        <p:txBody>
          <a:bodyPr/>
          <a:lstStyle/>
          <a:p>
            <a:endParaRPr lang="en-US"/>
          </a:p>
        </p:txBody>
      </p:sp>
      <p:sp>
        <p:nvSpPr>
          <p:cNvPr id="36" name="Text 34"/>
          <p:cNvSpPr/>
          <p:nvPr/>
        </p:nvSpPr>
        <p:spPr>
          <a:xfrm>
            <a:off x="731520" y="3456432"/>
            <a:ext cx="3474720" cy="164592"/>
          </a:xfrm>
          <a:prstGeom prst="rect">
            <a:avLst/>
          </a:prstGeom>
          <a:noFill/>
          <a:ln/>
        </p:spPr>
        <p:txBody>
          <a:bodyPr wrap="square" rtlCol="0" anchor="ctr"/>
          <a:lstStyle/>
          <a:p>
            <a:pPr marL="0" indent="0">
              <a:buNone/>
            </a:pPr>
            <a:r>
              <a:rPr lang="en-US" sz="800" kern="0" spc="150" dirty="0">
                <a:solidFill>
                  <a:srgbClr val="2B5EA7"/>
                </a:solidFill>
                <a:latin typeface="Consolas" pitchFamily="34" charset="0"/>
                <a:ea typeface="Consolas" pitchFamily="34" charset="-122"/>
                <a:cs typeface="Consolas" pitchFamily="34" charset="-120"/>
              </a:rPr>
              <a:t>WORK SAMPLE</a:t>
            </a:r>
            <a:endParaRPr lang="en-US" sz="800" dirty="0"/>
          </a:p>
        </p:txBody>
      </p:sp>
      <p:sp>
        <p:nvSpPr>
          <p:cNvPr id="37" name="Text 35"/>
          <p:cNvSpPr/>
          <p:nvPr/>
        </p:nvSpPr>
        <p:spPr>
          <a:xfrm>
            <a:off x="731520" y="3611880"/>
            <a:ext cx="3474720" cy="228600"/>
          </a:xfrm>
          <a:prstGeom prst="rect">
            <a:avLst/>
          </a:prstGeom>
          <a:noFill/>
          <a:ln/>
        </p:spPr>
        <p:txBody>
          <a:bodyPr wrap="square" rtlCol="0" anchor="t"/>
          <a:lstStyle/>
          <a:p>
            <a:pPr marL="0" indent="0">
              <a:buNone/>
            </a:pPr>
            <a:r>
              <a:rPr lang="en-US" sz="1300" dirty="0">
                <a:solidFill>
                  <a:srgbClr val="1A1714"/>
                </a:solidFill>
                <a:latin typeface="Georgia" pitchFamily="34" charset="0"/>
                <a:ea typeface="Georgia" pitchFamily="34" charset="-122"/>
                <a:cs typeface="Georgia" pitchFamily="34" charset="-120"/>
              </a:rPr>
              <a:t>Why Big Storms Don’t Mean Enough Water</a:t>
            </a:r>
            <a:endParaRPr lang="en-US" sz="1300" dirty="0"/>
          </a:p>
        </p:txBody>
      </p:sp>
      <p:sp>
        <p:nvSpPr>
          <p:cNvPr id="38" name="Text 36"/>
          <p:cNvSpPr/>
          <p:nvPr/>
        </p:nvSpPr>
        <p:spPr>
          <a:xfrm>
            <a:off x="731520" y="3840480"/>
            <a:ext cx="3474720" cy="292608"/>
          </a:xfrm>
          <a:prstGeom prst="rect">
            <a:avLst/>
          </a:prstGeom>
          <a:noFill/>
          <a:ln/>
        </p:spPr>
        <p:txBody>
          <a:bodyPr wrap="square" rtlCol="0" anchor="t"/>
          <a:lstStyle/>
          <a:p>
            <a:pPr marL="0" indent="0">
              <a:lnSpc>
                <a:spcPct val="120000"/>
              </a:lnSpc>
              <a:buNone/>
            </a:pPr>
            <a:r>
              <a:rPr lang="en-US" sz="900" dirty="0">
                <a:solidFill>
                  <a:srgbClr val="6B6358"/>
                </a:solidFill>
                <a:latin typeface="Calibri" pitchFamily="34" charset="0"/>
                <a:ea typeface="Calibri" pitchFamily="34" charset="-122"/>
                <a:cs typeface="Calibri" pitchFamily="34" charset="-120"/>
              </a:rPr>
              <a:t>A public-facing explainer with all data verified against DWR sources</a:t>
            </a:r>
            <a:endParaRPr lang="en-US" sz="900" dirty="0"/>
          </a:p>
        </p:txBody>
      </p:sp>
    </p:spTree>
    <p:extLst>
      <p:ext uri="{BB962C8B-B14F-4D97-AF65-F5344CB8AC3E}">
        <p14:creationId xmlns:p14="http://schemas.microsoft.com/office/powerpoint/2010/main" val="36547022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1">
    <p:bg>
      <p:bgPr>
        <a:solidFill>
          <a:srgbClr val="F0EDE8"/>
        </a:solidFill>
        <a:effectLst/>
      </p:bgPr>
    </p:bg>
    <p:spTree>
      <p:nvGrpSpPr>
        <p:cNvPr id="1" name=""/>
        <p:cNvGrpSpPr/>
        <p:nvPr/>
      </p:nvGrpSpPr>
      <p:grpSpPr>
        <a:xfrm>
          <a:off x="0" y="0"/>
          <a:ext cx="0" cy="0"/>
          <a:chOff x="0" y="0"/>
          <a:chExt cx="0" cy="0"/>
        </a:xfrm>
      </p:grpSpPr>
      <p:sp>
        <p:nvSpPr>
          <p:cNvPr id="2" name="Text 0"/>
          <p:cNvSpPr/>
          <p:nvPr/>
        </p:nvSpPr>
        <p:spPr>
          <a:xfrm>
            <a:off x="731520" y="1280160"/>
            <a:ext cx="7680960" cy="365760"/>
          </a:xfrm>
          <a:prstGeom prst="rect">
            <a:avLst/>
          </a:prstGeom>
          <a:noFill/>
          <a:ln/>
        </p:spPr>
        <p:txBody>
          <a:bodyPr wrap="square" rtlCol="0" anchor="ctr"/>
          <a:lstStyle/>
          <a:p>
            <a:pPr marL="0" indent="0">
              <a:buNone/>
            </a:pPr>
            <a:r>
              <a:rPr lang="en-US" sz="1000" kern="0" spc="400" dirty="0">
                <a:solidFill>
                  <a:srgbClr val="5B4FA0"/>
                </a:solidFill>
                <a:latin typeface="Consolas" pitchFamily="34" charset="0"/>
                <a:ea typeface="Consolas" pitchFamily="34" charset="-122"/>
                <a:cs typeface="Consolas" pitchFamily="34" charset="-120"/>
              </a:rPr>
              <a:t>CASE STUDY</a:t>
            </a:r>
            <a:endParaRPr lang="en-US" sz="1000" dirty="0"/>
          </a:p>
        </p:txBody>
      </p:sp>
      <p:sp>
        <p:nvSpPr>
          <p:cNvPr id="3" name="Shape 1"/>
          <p:cNvSpPr/>
          <p:nvPr/>
        </p:nvSpPr>
        <p:spPr>
          <a:xfrm>
            <a:off x="731520" y="1691640"/>
            <a:ext cx="1097280" cy="0"/>
          </a:xfrm>
          <a:prstGeom prst="line">
            <a:avLst/>
          </a:prstGeom>
          <a:noFill/>
          <a:ln w="19050">
            <a:solidFill>
              <a:srgbClr val="5B4FA0"/>
            </a:solidFill>
            <a:prstDash val="solid"/>
          </a:ln>
        </p:spPr>
        <p:txBody>
          <a:bodyPr/>
          <a:lstStyle/>
          <a:p>
            <a:endParaRPr lang="en-US"/>
          </a:p>
        </p:txBody>
      </p:sp>
      <p:sp>
        <p:nvSpPr>
          <p:cNvPr id="4" name="Text 2"/>
          <p:cNvSpPr/>
          <p:nvPr/>
        </p:nvSpPr>
        <p:spPr>
          <a:xfrm>
            <a:off x="731520" y="1766213"/>
            <a:ext cx="7680960" cy="1222057"/>
          </a:xfrm>
          <a:prstGeom prst="rect">
            <a:avLst/>
          </a:prstGeom>
          <a:noFill/>
          <a:ln/>
        </p:spPr>
        <p:txBody>
          <a:bodyPr wrap="square" rtlCol="0" anchor="t"/>
          <a:lstStyle/>
          <a:p>
            <a:pPr>
              <a:lnSpc>
                <a:spcPct val="80000"/>
              </a:lnSpc>
            </a:pPr>
            <a:r>
              <a:rPr lang="en-US" sz="3200" dirty="0"/>
              <a:t>SWC at full power: An external affairs operation that converts science investment into trusted policy impact</a:t>
            </a:r>
          </a:p>
        </p:txBody>
      </p:sp>
      <p:sp>
        <p:nvSpPr>
          <p:cNvPr id="5" name="Text 3"/>
          <p:cNvSpPr/>
          <p:nvPr/>
        </p:nvSpPr>
        <p:spPr>
          <a:xfrm>
            <a:off x="731520" y="3034003"/>
            <a:ext cx="6846008" cy="1280160"/>
          </a:xfrm>
          <a:prstGeom prst="rect">
            <a:avLst/>
          </a:prstGeom>
          <a:noFill/>
          <a:ln/>
        </p:spPr>
        <p:txBody>
          <a:bodyPr wrap="square" rtlCol="0" anchor="t"/>
          <a:lstStyle/>
          <a:p>
            <a:pPr marL="0" indent="0">
              <a:lnSpc>
                <a:spcPct val="150000"/>
              </a:lnSpc>
              <a:buNone/>
            </a:pPr>
            <a:r>
              <a:rPr lang="en-US" sz="1300" dirty="0">
                <a:solidFill>
                  <a:srgbClr val="6B6358"/>
                </a:solidFill>
                <a:latin typeface="Calibri" pitchFamily="34" charset="0"/>
                <a:ea typeface="Calibri" pitchFamily="34" charset="-122"/>
                <a:cs typeface="Calibri" pitchFamily="34" charset="-120"/>
              </a:rPr>
              <a:t>Every upgrade approved. Every system deployed. An operational picture of SWC’s communications infrastructure at steady state — informed by what the Floodplain Forward Coalition and HRL demonstrate is possible.</a:t>
            </a:r>
            <a:endParaRPr lang="en-US" sz="13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CASE STUDY</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Foundation: swc.org rebuilt</a:t>
            </a:r>
            <a:endParaRPr lang="en-US" sz="2200" dirty="0"/>
          </a:p>
        </p:txBody>
      </p:sp>
      <p:sp>
        <p:nvSpPr>
          <p:cNvPr id="5" name="Text 3"/>
          <p:cNvSpPr/>
          <p:nvPr/>
        </p:nvSpPr>
        <p:spPr>
          <a:xfrm>
            <a:off x="548640" y="1417320"/>
            <a:ext cx="8046720" cy="2286000"/>
          </a:xfrm>
          <a:prstGeom prst="rect">
            <a:avLst/>
          </a:prstGeom>
          <a:noFill/>
          <a:ln/>
        </p:spPr>
        <p:txBody>
          <a:bodyPr wrap="square" rtlCol="0" anchor="t"/>
          <a:lstStyle/>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WordPress CMS with GA4, X pixel, and full UTM architecture — every click, every referral, every campaign tracked. Issue-organized navigation modeled on HRL. Homepage with values-first message and live Delta Dashboard preview. Science Synthesis Portal with study landing pages sorted by issue. Newsletter capture on every page. Member Agency Hub with downloadable frameworks and tracking across 27 agencies. Coalition logo wall. Embedded YouTube. Mobile-optimized for legislative staff.</a:t>
            </a:r>
            <a:endParaRPr lang="en-US" sz="1300" dirty="0"/>
          </a:p>
        </p:txBody>
      </p:sp>
      <p:sp>
        <p:nvSpPr>
          <p:cNvPr id="6" name="Shape 4"/>
          <p:cNvSpPr/>
          <p:nvPr/>
        </p:nvSpPr>
        <p:spPr>
          <a:xfrm>
            <a:off x="548640" y="3886200"/>
            <a:ext cx="1165860" cy="256032"/>
          </a:xfrm>
          <a:prstGeom prst="roundRect">
            <a:avLst>
              <a:gd name="adj" fmla="val 50000"/>
            </a:avLst>
          </a:prstGeom>
          <a:solidFill>
            <a:srgbClr val="F7F2E8"/>
          </a:solidFill>
          <a:ln/>
        </p:spPr>
        <p:txBody>
          <a:bodyPr/>
          <a:lstStyle/>
          <a:p>
            <a:endParaRPr lang="en-US"/>
          </a:p>
        </p:txBody>
      </p:sp>
      <p:sp>
        <p:nvSpPr>
          <p:cNvPr id="7" name="Text 5"/>
          <p:cNvSpPr/>
          <p:nvPr/>
        </p:nvSpPr>
        <p:spPr>
          <a:xfrm>
            <a:off x="548640" y="3886200"/>
            <a:ext cx="1165860" cy="256032"/>
          </a:xfrm>
          <a:prstGeom prst="rect">
            <a:avLst/>
          </a:prstGeom>
          <a:noFill/>
          <a:ln/>
        </p:spPr>
        <p:txBody>
          <a:bodyPr wrap="square" rtlCol="0" anchor="ctr"/>
          <a:lstStyle/>
          <a:p>
            <a:pPr marL="0" indent="0" algn="ctr">
              <a:buNone/>
            </a:pPr>
            <a:r>
              <a:rPr lang="en-US" sz="900" b="1" dirty="0">
                <a:solidFill>
                  <a:srgbClr val="A47520"/>
                </a:solidFill>
                <a:latin typeface="Calibri" pitchFamily="34" charset="0"/>
                <a:ea typeface="Calibri" pitchFamily="34" charset="-122"/>
                <a:cs typeface="Calibri" pitchFamily="34" charset="-120"/>
              </a:rPr>
              <a:t>$25K estimate</a:t>
            </a:r>
            <a:endParaRPr lang="en-US" sz="900" dirty="0"/>
          </a:p>
        </p:txBody>
      </p:sp>
      <p:sp>
        <p:nvSpPr>
          <p:cNvPr id="8" name="Shape 6"/>
          <p:cNvSpPr/>
          <p:nvPr/>
        </p:nvSpPr>
        <p:spPr>
          <a:xfrm>
            <a:off x="1824228" y="3886200"/>
            <a:ext cx="1234440" cy="256032"/>
          </a:xfrm>
          <a:prstGeom prst="roundRect">
            <a:avLst>
              <a:gd name="adj" fmla="val 50000"/>
            </a:avLst>
          </a:prstGeom>
          <a:solidFill>
            <a:srgbClr val="EDF2F9"/>
          </a:solidFill>
          <a:ln/>
        </p:spPr>
        <p:txBody>
          <a:bodyPr/>
          <a:lstStyle/>
          <a:p>
            <a:endParaRPr lang="en-US"/>
          </a:p>
        </p:txBody>
      </p:sp>
      <p:sp>
        <p:nvSpPr>
          <p:cNvPr id="9" name="Text 7"/>
          <p:cNvSpPr/>
          <p:nvPr/>
        </p:nvSpPr>
        <p:spPr>
          <a:xfrm>
            <a:off x="1824228" y="3886200"/>
            <a:ext cx="1234440" cy="256032"/>
          </a:xfrm>
          <a:prstGeom prst="rect">
            <a:avLst/>
          </a:prstGeom>
          <a:noFill/>
          <a:ln/>
        </p:spPr>
        <p:txBody>
          <a:bodyPr wrap="square" rtlCol="0" anchor="ctr"/>
          <a:lstStyle/>
          <a:p>
            <a:pPr marL="0" indent="0" algn="ctr">
              <a:buNone/>
            </a:pPr>
            <a:r>
              <a:rPr lang="en-US" sz="900" b="1" dirty="0">
                <a:solidFill>
                  <a:srgbClr val="2B5EA7"/>
                </a:solidFill>
                <a:latin typeface="Calibri" pitchFamily="34" charset="0"/>
                <a:ea typeface="Calibri" pitchFamily="34" charset="-122"/>
                <a:cs typeface="Calibri" pitchFamily="34" charset="-120"/>
              </a:rPr>
              <a:t>Science Portal</a:t>
            </a:r>
            <a:endParaRPr lang="en-US" sz="900" dirty="0"/>
          </a:p>
        </p:txBody>
      </p:sp>
      <p:sp>
        <p:nvSpPr>
          <p:cNvPr id="10" name="Shape 8"/>
          <p:cNvSpPr/>
          <p:nvPr/>
        </p:nvSpPr>
        <p:spPr>
          <a:xfrm>
            <a:off x="3168396" y="3886200"/>
            <a:ext cx="960120" cy="256032"/>
          </a:xfrm>
          <a:prstGeom prst="roundRect">
            <a:avLst>
              <a:gd name="adj" fmla="val 50000"/>
            </a:avLst>
          </a:prstGeom>
          <a:solidFill>
            <a:srgbClr val="EAF3F7"/>
          </a:solidFill>
          <a:ln/>
        </p:spPr>
        <p:txBody>
          <a:bodyPr/>
          <a:lstStyle/>
          <a:p>
            <a:endParaRPr lang="en-US"/>
          </a:p>
        </p:txBody>
      </p:sp>
      <p:sp>
        <p:nvSpPr>
          <p:cNvPr id="11" name="Text 9"/>
          <p:cNvSpPr/>
          <p:nvPr/>
        </p:nvSpPr>
        <p:spPr>
          <a:xfrm>
            <a:off x="3168396" y="3886200"/>
            <a:ext cx="960120" cy="256032"/>
          </a:xfrm>
          <a:prstGeom prst="rect">
            <a:avLst/>
          </a:prstGeom>
          <a:noFill/>
          <a:ln/>
        </p:spPr>
        <p:txBody>
          <a:bodyPr wrap="square" rtlCol="0" anchor="ctr"/>
          <a:lstStyle/>
          <a:p>
            <a:pPr marL="0" indent="0" algn="ctr">
              <a:buNone/>
            </a:pPr>
            <a:r>
              <a:rPr lang="en-US" sz="900" b="1" dirty="0">
                <a:solidFill>
                  <a:srgbClr val="1A6E8A"/>
                </a:solidFill>
                <a:latin typeface="Calibri" pitchFamily="34" charset="0"/>
                <a:ea typeface="Calibri" pitchFamily="34" charset="-122"/>
                <a:cs typeface="Calibri" pitchFamily="34" charset="-120"/>
              </a:rPr>
              <a:t>Member Hub</a:t>
            </a:r>
            <a:endParaRPr lang="en-US" sz="900" dirty="0"/>
          </a:p>
        </p:txBody>
      </p:sp>
      <p:sp>
        <p:nvSpPr>
          <p:cNvPr id="12" name="Text 10"/>
          <p:cNvSpPr/>
          <p:nvPr/>
        </p:nvSpPr>
        <p:spPr>
          <a:xfrm>
            <a:off x="548640" y="42519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Every system below depends on this platform</a:t>
            </a:r>
            <a:endParaRPr lang="en-US" sz="11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CASE STUDY</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r>
              <a:rPr lang="en-US" sz="2200" dirty="0">
                <a:solidFill>
                  <a:srgbClr val="1A1714"/>
                </a:solidFill>
                <a:latin typeface="Georgia" pitchFamily="34" charset="0"/>
                <a:ea typeface="Georgia" pitchFamily="34" charset="-122"/>
                <a:cs typeface="Georgia" pitchFamily="34" charset="-120"/>
              </a:rPr>
              <a:t>The War Room:   Intelligence gathered in real time</a:t>
            </a:r>
            <a:endParaRPr lang="en-US" sz="2200" dirty="0"/>
          </a:p>
        </p:txBody>
      </p:sp>
      <p:sp>
        <p:nvSpPr>
          <p:cNvPr id="5" name="Text 3"/>
          <p:cNvSpPr/>
          <p:nvPr/>
        </p:nvSpPr>
        <p:spPr>
          <a:xfrm>
            <a:off x="548640" y="1417320"/>
            <a:ext cx="8046720" cy="2286000"/>
          </a:xfrm>
          <a:prstGeom prst="rect">
            <a:avLst/>
          </a:prstGeom>
          <a:noFill/>
          <a:ln/>
        </p:spPr>
        <p:txBody>
          <a:bodyPr wrap="square" rtlCol="0" anchor="t"/>
          <a:lstStyle/>
          <a:p>
            <a:pPr marL="0" indent="0">
              <a:lnSpc>
                <a:spcPct val="155000"/>
              </a:lnSpc>
              <a:buNone/>
            </a:pPr>
            <a:r>
              <a:rPr lang="en-US" sz="1300" b="1" dirty="0">
                <a:solidFill>
                  <a:srgbClr val="3D3830"/>
                </a:solidFill>
                <a:latin typeface="Calibri" pitchFamily="34" charset="0"/>
                <a:ea typeface="Calibri" pitchFamily="34" charset="-122"/>
                <a:cs typeface="Calibri" pitchFamily="34" charset="-120"/>
              </a:rPr>
              <a:t>Meltwater running daily</a:t>
            </a:r>
            <a:r>
              <a:rPr lang="en-US" sz="1300" dirty="0">
                <a:solidFill>
                  <a:srgbClr val="3D3830"/>
                </a:solidFill>
                <a:latin typeface="Calibri" pitchFamily="34" charset="0"/>
                <a:ea typeface="Calibri" pitchFamily="34" charset="-122"/>
                <a:cs typeface="Calibri" pitchFamily="34" charset="-120"/>
              </a:rPr>
              <a:t>, monitoring earned media, social mentions, regulatory filings, and opposition communications. The </a:t>
            </a:r>
            <a:r>
              <a:rPr lang="en-US" sz="1300" b="1" dirty="0">
                <a:solidFill>
                  <a:srgbClr val="3D3830"/>
                </a:solidFill>
                <a:latin typeface="Calibri" pitchFamily="34" charset="0"/>
                <a:ea typeface="Calibri" pitchFamily="34" charset="-122"/>
                <a:cs typeface="Calibri" pitchFamily="34" charset="-120"/>
              </a:rPr>
              <a:t>Science Response Matrix </a:t>
            </a:r>
            <a:r>
              <a:rPr lang="en-US" sz="1300" dirty="0">
                <a:solidFill>
                  <a:srgbClr val="3D3830"/>
                </a:solidFill>
                <a:latin typeface="Calibri" pitchFamily="34" charset="0"/>
                <a:ea typeface="Calibri" pitchFamily="34" charset="-122"/>
                <a:cs typeface="Calibri" pitchFamily="34" charset="-120"/>
              </a:rPr>
              <a:t>maps six core opposition claims to SWC-funded studies and named researchers. When NRDC publishes a Delta Conveyance critique, </a:t>
            </a:r>
            <a:r>
              <a:rPr lang="en-US" sz="1300" b="1" dirty="0">
                <a:solidFill>
                  <a:srgbClr val="3D3830"/>
                </a:solidFill>
                <a:latin typeface="Calibri" pitchFamily="34" charset="0"/>
                <a:ea typeface="Calibri" pitchFamily="34" charset="-122"/>
                <a:cs typeface="Calibri" pitchFamily="34" charset="-120"/>
              </a:rPr>
              <a:t>SWC has a science-backed counter-thread on X within two hours</a:t>
            </a:r>
            <a:r>
              <a:rPr lang="en-US" sz="1300" dirty="0">
                <a:solidFill>
                  <a:srgbClr val="3D3830"/>
                </a:solidFill>
                <a:latin typeface="Calibri" pitchFamily="34" charset="0"/>
                <a:ea typeface="Calibri" pitchFamily="34" charset="-122"/>
                <a:cs typeface="Calibri" pitchFamily="34" charset="-120"/>
              </a:rPr>
              <a:t>. When C-WIN drops a weekly Substack, the External Affairs Manager pulls the relevant Connon pesticide data or Cordoleani salmon study and deploys through X, newsletter, and the member agency cascade simultaneously. The Floodplain Forward Coalition does this naturally through NCWA’s multi-platform operation — SWC now operates at the same speed, backed by $16M in science.</a:t>
            </a:r>
            <a:endParaRPr lang="en-US" sz="1300" dirty="0"/>
          </a:p>
        </p:txBody>
      </p:sp>
      <p:sp>
        <p:nvSpPr>
          <p:cNvPr id="6" name="Shape 4"/>
          <p:cNvSpPr/>
          <p:nvPr/>
        </p:nvSpPr>
        <p:spPr>
          <a:xfrm>
            <a:off x="548640" y="3886200"/>
            <a:ext cx="1440180" cy="256032"/>
          </a:xfrm>
          <a:prstGeom prst="roundRect">
            <a:avLst>
              <a:gd name="adj" fmla="val 50000"/>
            </a:avLst>
          </a:prstGeom>
          <a:solidFill>
            <a:srgbClr val="F9EDED"/>
          </a:solidFill>
          <a:ln/>
        </p:spPr>
        <p:txBody>
          <a:bodyPr/>
          <a:lstStyle/>
          <a:p>
            <a:endParaRPr lang="en-US"/>
          </a:p>
        </p:txBody>
      </p:sp>
      <p:sp>
        <p:nvSpPr>
          <p:cNvPr id="7" name="Text 5"/>
          <p:cNvSpPr/>
          <p:nvPr/>
        </p:nvSpPr>
        <p:spPr>
          <a:xfrm>
            <a:off x="548640" y="3886200"/>
            <a:ext cx="144018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2-hour X response</a:t>
            </a:r>
            <a:endParaRPr lang="en-US" sz="900" dirty="0"/>
          </a:p>
        </p:txBody>
      </p:sp>
      <p:sp>
        <p:nvSpPr>
          <p:cNvPr id="8" name="Shape 6"/>
          <p:cNvSpPr/>
          <p:nvPr/>
        </p:nvSpPr>
        <p:spPr>
          <a:xfrm>
            <a:off x="2098548" y="3886200"/>
            <a:ext cx="1303020" cy="256032"/>
          </a:xfrm>
          <a:prstGeom prst="roundRect">
            <a:avLst>
              <a:gd name="adj" fmla="val 50000"/>
            </a:avLst>
          </a:prstGeom>
          <a:solidFill>
            <a:srgbClr val="EDF5EF"/>
          </a:solidFill>
          <a:ln/>
        </p:spPr>
        <p:txBody>
          <a:bodyPr/>
          <a:lstStyle/>
          <a:p>
            <a:endParaRPr lang="en-US"/>
          </a:p>
        </p:txBody>
      </p:sp>
      <p:sp>
        <p:nvSpPr>
          <p:cNvPr id="9" name="Text 7"/>
          <p:cNvSpPr/>
          <p:nvPr/>
        </p:nvSpPr>
        <p:spPr>
          <a:xfrm>
            <a:off x="2098548" y="3886200"/>
            <a:ext cx="1303020" cy="256032"/>
          </a:xfrm>
          <a:prstGeom prst="rect">
            <a:avLst/>
          </a:prstGeom>
          <a:noFill/>
          <a:ln/>
        </p:spPr>
        <p:txBody>
          <a:bodyPr wrap="square" rtlCol="0" anchor="ctr"/>
          <a:lstStyle/>
          <a:p>
            <a:pPr marL="0" indent="0" algn="ctr">
              <a:buNone/>
            </a:pPr>
            <a:r>
              <a:rPr lang="en-US" sz="900" b="1" dirty="0">
                <a:solidFill>
                  <a:srgbClr val="2D7A3E"/>
                </a:solidFill>
                <a:latin typeface="Calibri" pitchFamily="34" charset="0"/>
                <a:ea typeface="Calibri" pitchFamily="34" charset="-122"/>
                <a:cs typeface="Calibri" pitchFamily="34" charset="-120"/>
              </a:rPr>
              <a:t>6 claims mapped</a:t>
            </a:r>
            <a:endParaRPr lang="en-US" sz="900" dirty="0"/>
          </a:p>
        </p:txBody>
      </p:sp>
      <p:sp>
        <p:nvSpPr>
          <p:cNvPr id="10" name="Text 8"/>
          <p:cNvSpPr/>
          <p:nvPr/>
        </p:nvSpPr>
        <p:spPr>
          <a:xfrm>
            <a:off x="548640" y="42519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Feeds: X rapid response, member agency cascade, ambassador amplification</a:t>
            </a:r>
            <a:endParaRPr lang="en-US" sz="11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228600"/>
            <a:ext cx="8046720" cy="22860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DIGITAL TRANSFORMATION</a:t>
            </a:r>
            <a:endParaRPr lang="en-US" sz="900" dirty="0"/>
          </a:p>
        </p:txBody>
      </p:sp>
      <p:sp>
        <p:nvSpPr>
          <p:cNvPr id="3" name="Shape 1"/>
          <p:cNvSpPr/>
          <p:nvPr/>
        </p:nvSpPr>
        <p:spPr>
          <a:xfrm>
            <a:off x="548640" y="50292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548640"/>
            <a:ext cx="4572000" cy="365760"/>
          </a:xfrm>
          <a:prstGeom prst="rect">
            <a:avLst/>
          </a:prstGeom>
          <a:noFill/>
          <a:ln/>
        </p:spPr>
        <p:txBody>
          <a:bodyPr wrap="square" rtlCol="0" anchor="ctr"/>
          <a:lstStyle/>
          <a:p>
            <a:pPr marL="0" indent="0">
              <a:buNone/>
            </a:pPr>
            <a:r>
              <a:rPr lang="en-US" sz="2000" dirty="0">
                <a:solidFill>
                  <a:srgbClr val="1A1714"/>
                </a:solidFill>
                <a:latin typeface="Georgia" pitchFamily="34" charset="0"/>
                <a:ea typeface="Georgia" pitchFamily="34" charset="-122"/>
                <a:cs typeface="Georgia" pitchFamily="34" charset="-120"/>
              </a:rPr>
              <a:t>Science Response Matrix</a:t>
            </a:r>
            <a:endParaRPr lang="en-US" sz="2000" dirty="0"/>
          </a:p>
        </p:txBody>
      </p:sp>
      <p:sp>
        <p:nvSpPr>
          <p:cNvPr id="5" name="Text 3"/>
          <p:cNvSpPr/>
          <p:nvPr/>
        </p:nvSpPr>
        <p:spPr>
          <a:xfrm>
            <a:off x="548640" y="868680"/>
            <a:ext cx="7315200" cy="182880"/>
          </a:xfrm>
          <a:prstGeom prst="rect">
            <a:avLst/>
          </a:prstGeom>
          <a:noFill/>
          <a:ln/>
        </p:spPr>
        <p:txBody>
          <a:bodyPr wrap="square" rtlCol="0" anchor="ctr"/>
          <a:lstStyle/>
          <a:p>
            <a:pPr marL="0" indent="0">
              <a:buNone/>
            </a:pPr>
            <a:r>
              <a:rPr lang="en-US" sz="1000" dirty="0">
                <a:solidFill>
                  <a:srgbClr val="958D80"/>
                </a:solidFill>
                <a:latin typeface="Calibri" pitchFamily="34" charset="0"/>
                <a:ea typeface="Calibri" pitchFamily="34" charset="-122"/>
                <a:cs typeface="Calibri" pitchFamily="34" charset="-120"/>
              </a:rPr>
              <a:t>Six opposition claims mapped to SWC-funded science and named researchers</a:t>
            </a:r>
            <a:endParaRPr lang="en-US" sz="1000" dirty="0"/>
          </a:p>
        </p:txBody>
      </p:sp>
      <p:sp>
        <p:nvSpPr>
          <p:cNvPr id="6" name="Shape 4"/>
          <p:cNvSpPr/>
          <p:nvPr/>
        </p:nvSpPr>
        <p:spPr>
          <a:xfrm>
            <a:off x="548640" y="1143000"/>
            <a:ext cx="8046720" cy="292608"/>
          </a:xfrm>
          <a:prstGeom prst="rect">
            <a:avLst/>
          </a:prstGeom>
          <a:solidFill>
            <a:srgbClr val="1A1714"/>
          </a:solidFill>
          <a:ln/>
        </p:spPr>
        <p:txBody>
          <a:bodyPr/>
          <a:lstStyle/>
          <a:p>
            <a:endParaRPr lang="en-US"/>
          </a:p>
        </p:txBody>
      </p:sp>
      <p:sp>
        <p:nvSpPr>
          <p:cNvPr id="7" name="Text 5"/>
          <p:cNvSpPr/>
          <p:nvPr/>
        </p:nvSpPr>
        <p:spPr>
          <a:xfrm>
            <a:off x="548640" y="1143000"/>
            <a:ext cx="2194560" cy="292608"/>
          </a:xfrm>
          <a:prstGeom prst="rect">
            <a:avLst/>
          </a:prstGeom>
          <a:noFill/>
          <a:ln/>
        </p:spPr>
        <p:txBody>
          <a:bodyPr wrap="square" rtlCol="0" anchor="ctr"/>
          <a:lstStyle/>
          <a:p>
            <a:pPr marL="0" indent="0">
              <a:buNone/>
            </a:pPr>
            <a:r>
              <a:rPr lang="en-US" sz="750" b="1" kern="0" spc="100" dirty="0">
                <a:solidFill>
                  <a:srgbClr val="FFFFFF"/>
                </a:solidFill>
                <a:latin typeface="Consolas" pitchFamily="34" charset="0"/>
                <a:ea typeface="Consolas" pitchFamily="34" charset="-122"/>
                <a:cs typeface="Consolas" pitchFamily="34" charset="-120"/>
              </a:rPr>
              <a:t>OPPOSITION CLAIM</a:t>
            </a:r>
            <a:endParaRPr lang="en-US" sz="750" dirty="0"/>
          </a:p>
        </p:txBody>
      </p:sp>
      <p:sp>
        <p:nvSpPr>
          <p:cNvPr id="8" name="Text 6"/>
          <p:cNvSpPr/>
          <p:nvPr/>
        </p:nvSpPr>
        <p:spPr>
          <a:xfrm>
            <a:off x="2834640" y="1143000"/>
            <a:ext cx="1828800" cy="292608"/>
          </a:xfrm>
          <a:prstGeom prst="rect">
            <a:avLst/>
          </a:prstGeom>
          <a:noFill/>
          <a:ln/>
        </p:spPr>
        <p:txBody>
          <a:bodyPr wrap="square" rtlCol="0" anchor="ctr"/>
          <a:lstStyle/>
          <a:p>
            <a:pPr marL="0" indent="0">
              <a:buNone/>
            </a:pPr>
            <a:r>
              <a:rPr lang="en-US" sz="750" b="1" kern="0" spc="100" dirty="0">
                <a:solidFill>
                  <a:srgbClr val="FFFFFF"/>
                </a:solidFill>
                <a:latin typeface="Consolas" pitchFamily="34" charset="0"/>
                <a:ea typeface="Consolas" pitchFamily="34" charset="-122"/>
                <a:cs typeface="Consolas" pitchFamily="34" charset="-120"/>
              </a:rPr>
              <a:t>SWC SCIENCE</a:t>
            </a:r>
            <a:endParaRPr lang="en-US" sz="750" dirty="0"/>
          </a:p>
        </p:txBody>
      </p:sp>
      <p:sp>
        <p:nvSpPr>
          <p:cNvPr id="9" name="Text 7"/>
          <p:cNvSpPr/>
          <p:nvPr/>
        </p:nvSpPr>
        <p:spPr>
          <a:xfrm>
            <a:off x="4754880" y="1143000"/>
            <a:ext cx="1371600" cy="292608"/>
          </a:xfrm>
          <a:prstGeom prst="rect">
            <a:avLst/>
          </a:prstGeom>
          <a:noFill/>
          <a:ln/>
        </p:spPr>
        <p:txBody>
          <a:bodyPr wrap="square" rtlCol="0" anchor="ctr"/>
          <a:lstStyle/>
          <a:p>
            <a:pPr marL="0" indent="0">
              <a:buNone/>
            </a:pPr>
            <a:r>
              <a:rPr lang="en-US" sz="750" b="1" kern="0" spc="100" dirty="0">
                <a:solidFill>
                  <a:srgbClr val="FFFFFF"/>
                </a:solidFill>
                <a:latin typeface="Consolas" pitchFamily="34" charset="0"/>
                <a:ea typeface="Consolas" pitchFamily="34" charset="-122"/>
                <a:cs typeface="Consolas" pitchFamily="34" charset="-120"/>
              </a:rPr>
              <a:t>RESEARCHER</a:t>
            </a:r>
            <a:endParaRPr lang="en-US" sz="750" dirty="0"/>
          </a:p>
        </p:txBody>
      </p:sp>
      <p:sp>
        <p:nvSpPr>
          <p:cNvPr id="10" name="Text 8"/>
          <p:cNvSpPr/>
          <p:nvPr/>
        </p:nvSpPr>
        <p:spPr>
          <a:xfrm>
            <a:off x="6217920" y="1143000"/>
            <a:ext cx="2468880" cy="292608"/>
          </a:xfrm>
          <a:prstGeom prst="rect">
            <a:avLst/>
          </a:prstGeom>
          <a:noFill/>
          <a:ln/>
        </p:spPr>
        <p:txBody>
          <a:bodyPr wrap="square" rtlCol="0" anchor="ctr"/>
          <a:lstStyle/>
          <a:p>
            <a:pPr marL="0" indent="0">
              <a:buNone/>
            </a:pPr>
            <a:r>
              <a:rPr lang="en-US" sz="750" b="1" kern="0" spc="100" dirty="0">
                <a:solidFill>
                  <a:srgbClr val="FFFFFF"/>
                </a:solidFill>
                <a:latin typeface="Consolas" pitchFamily="34" charset="0"/>
                <a:ea typeface="Consolas" pitchFamily="34" charset="-122"/>
                <a:cs typeface="Consolas" pitchFamily="34" charset="-120"/>
              </a:rPr>
              <a:t>COUNTER-NARRATIVE</a:t>
            </a:r>
            <a:endParaRPr lang="en-US" sz="750" dirty="0"/>
          </a:p>
        </p:txBody>
      </p:sp>
      <p:sp>
        <p:nvSpPr>
          <p:cNvPr id="11" name="Shape 9"/>
          <p:cNvSpPr/>
          <p:nvPr/>
        </p:nvSpPr>
        <p:spPr>
          <a:xfrm>
            <a:off x="548640" y="1481328"/>
            <a:ext cx="8046720" cy="512064"/>
          </a:xfrm>
          <a:prstGeom prst="rect">
            <a:avLst/>
          </a:prstGeom>
          <a:solidFill>
            <a:srgbClr val="FFFFFF"/>
          </a:solidFill>
          <a:ln/>
        </p:spPr>
        <p:txBody>
          <a:bodyPr/>
          <a:lstStyle/>
          <a:p>
            <a:endParaRPr lang="en-US"/>
          </a:p>
        </p:txBody>
      </p:sp>
      <p:sp>
        <p:nvSpPr>
          <p:cNvPr id="12" name="Shape 10"/>
          <p:cNvSpPr/>
          <p:nvPr/>
        </p:nvSpPr>
        <p:spPr>
          <a:xfrm>
            <a:off x="548640" y="1481328"/>
            <a:ext cx="54864" cy="512064"/>
          </a:xfrm>
          <a:prstGeom prst="rect">
            <a:avLst/>
          </a:prstGeom>
          <a:solidFill>
            <a:srgbClr val="B83A2E"/>
          </a:solidFill>
          <a:ln/>
        </p:spPr>
        <p:txBody>
          <a:bodyPr/>
          <a:lstStyle/>
          <a:p>
            <a:endParaRPr lang="en-US"/>
          </a:p>
        </p:txBody>
      </p:sp>
      <p:sp>
        <p:nvSpPr>
          <p:cNvPr id="13" name="Text 11"/>
          <p:cNvSpPr/>
          <p:nvPr/>
        </p:nvSpPr>
        <p:spPr>
          <a:xfrm>
            <a:off x="658368" y="1481328"/>
            <a:ext cx="2084832" cy="512064"/>
          </a:xfrm>
          <a:prstGeom prst="rect">
            <a:avLst/>
          </a:prstGeom>
          <a:noFill/>
          <a:ln/>
        </p:spPr>
        <p:txBody>
          <a:bodyPr wrap="square" rtlCol="0" anchor="ctr"/>
          <a:lstStyle/>
          <a:p>
            <a:pPr marL="0" indent="0">
              <a:lnSpc>
                <a:spcPct val="120000"/>
              </a:lnSpc>
              <a:buNone/>
            </a:pPr>
            <a:r>
              <a:rPr lang="en-US" sz="950" b="1" dirty="0">
                <a:solidFill>
                  <a:srgbClr val="B83A2E"/>
                </a:solidFill>
                <a:latin typeface="Calibri" pitchFamily="34" charset="0"/>
                <a:ea typeface="Calibri" pitchFamily="34" charset="-122"/>
                <a:cs typeface="Calibri" pitchFamily="34" charset="-120"/>
              </a:rPr>
              <a:t>Pumping kills endangered fish</a:t>
            </a:r>
            <a:endParaRPr lang="en-US" sz="950" dirty="0"/>
          </a:p>
        </p:txBody>
      </p:sp>
      <p:sp>
        <p:nvSpPr>
          <p:cNvPr id="14" name="Text 12"/>
          <p:cNvSpPr/>
          <p:nvPr/>
        </p:nvSpPr>
        <p:spPr>
          <a:xfrm>
            <a:off x="2834640" y="1481328"/>
            <a:ext cx="1828800" cy="512064"/>
          </a:xfrm>
          <a:prstGeom prst="rect">
            <a:avLst/>
          </a:prstGeom>
          <a:noFill/>
          <a:ln/>
        </p:spPr>
        <p:txBody>
          <a:bodyPr wrap="square" rtlCol="0" anchor="ctr"/>
          <a:lstStyle/>
          <a:p>
            <a:pPr marL="0" indent="0">
              <a:lnSpc>
                <a:spcPct val="120000"/>
              </a:lnSpc>
              <a:buNone/>
            </a:pPr>
            <a:r>
              <a:rPr lang="en-US" sz="900" dirty="0">
                <a:solidFill>
                  <a:srgbClr val="3D3830"/>
                </a:solidFill>
                <a:latin typeface="Calibri" pitchFamily="34" charset="0"/>
                <a:ea typeface="Calibri" pitchFamily="34" charset="-122"/>
                <a:cs typeface="Calibri" pitchFamily="34" charset="-120"/>
              </a:rPr>
              <a:t>ITP flexibility analysis: 15K AF captured, negligible species impact</a:t>
            </a:r>
            <a:endParaRPr lang="en-US" sz="900" dirty="0"/>
          </a:p>
        </p:txBody>
      </p:sp>
      <p:sp>
        <p:nvSpPr>
          <p:cNvPr id="15" name="Text 13"/>
          <p:cNvSpPr/>
          <p:nvPr/>
        </p:nvSpPr>
        <p:spPr>
          <a:xfrm>
            <a:off x="4754880" y="1481328"/>
            <a:ext cx="1371600" cy="512064"/>
          </a:xfrm>
          <a:prstGeom prst="rect">
            <a:avLst/>
          </a:prstGeom>
          <a:noFill/>
          <a:ln/>
        </p:spPr>
        <p:txBody>
          <a:bodyPr wrap="square" rtlCol="0" anchor="ctr"/>
          <a:lstStyle/>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Chilmakuri</a:t>
            </a:r>
            <a:endParaRPr lang="en-US" sz="850" dirty="0"/>
          </a:p>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(SWC)</a:t>
            </a:r>
            <a:endParaRPr lang="en-US" sz="850" dirty="0"/>
          </a:p>
        </p:txBody>
      </p:sp>
      <p:sp>
        <p:nvSpPr>
          <p:cNvPr id="16" name="Shape 14"/>
          <p:cNvSpPr/>
          <p:nvPr/>
        </p:nvSpPr>
        <p:spPr>
          <a:xfrm>
            <a:off x="6163056" y="1481328"/>
            <a:ext cx="54864" cy="512064"/>
          </a:xfrm>
          <a:prstGeom prst="rect">
            <a:avLst/>
          </a:prstGeom>
          <a:solidFill>
            <a:srgbClr val="2D7A3E"/>
          </a:solidFill>
          <a:ln/>
        </p:spPr>
        <p:txBody>
          <a:bodyPr/>
          <a:lstStyle/>
          <a:p>
            <a:endParaRPr lang="en-US"/>
          </a:p>
        </p:txBody>
      </p:sp>
      <p:sp>
        <p:nvSpPr>
          <p:cNvPr id="17" name="Text 15"/>
          <p:cNvSpPr/>
          <p:nvPr/>
        </p:nvSpPr>
        <p:spPr>
          <a:xfrm>
            <a:off x="6272784" y="1481328"/>
            <a:ext cx="2322576" cy="512064"/>
          </a:xfrm>
          <a:prstGeom prst="rect">
            <a:avLst/>
          </a:prstGeom>
          <a:noFill/>
          <a:ln/>
        </p:spPr>
        <p:txBody>
          <a:bodyPr wrap="square" rtlCol="0" anchor="ctr"/>
          <a:lstStyle/>
          <a:p>
            <a:pPr marL="0" indent="0">
              <a:lnSpc>
                <a:spcPct val="120000"/>
              </a:lnSpc>
              <a:buNone/>
            </a:pPr>
            <a:r>
              <a:rPr lang="en-US" sz="900" dirty="0">
                <a:solidFill>
                  <a:srgbClr val="2D7A3E"/>
                </a:solidFill>
                <a:latin typeface="Calibri" pitchFamily="34" charset="0"/>
                <a:ea typeface="Calibri" pitchFamily="34" charset="-122"/>
                <a:cs typeface="Calibri" pitchFamily="34" charset="-120"/>
              </a:rPr>
              <a:t>High-flow pumping during storm events has minimal impact on listed species</a:t>
            </a:r>
            <a:endParaRPr lang="en-US" sz="900" dirty="0"/>
          </a:p>
        </p:txBody>
      </p:sp>
      <p:sp>
        <p:nvSpPr>
          <p:cNvPr id="18" name="Shape 16"/>
          <p:cNvSpPr/>
          <p:nvPr/>
        </p:nvSpPr>
        <p:spPr>
          <a:xfrm>
            <a:off x="548640" y="2011680"/>
            <a:ext cx="8046720" cy="512064"/>
          </a:xfrm>
          <a:prstGeom prst="rect">
            <a:avLst/>
          </a:prstGeom>
          <a:solidFill>
            <a:srgbClr val="F5F3EF"/>
          </a:solidFill>
          <a:ln/>
        </p:spPr>
        <p:txBody>
          <a:bodyPr/>
          <a:lstStyle/>
          <a:p>
            <a:endParaRPr lang="en-US"/>
          </a:p>
        </p:txBody>
      </p:sp>
      <p:sp>
        <p:nvSpPr>
          <p:cNvPr id="19" name="Shape 17"/>
          <p:cNvSpPr/>
          <p:nvPr/>
        </p:nvSpPr>
        <p:spPr>
          <a:xfrm>
            <a:off x="548640" y="2011680"/>
            <a:ext cx="54864" cy="512064"/>
          </a:xfrm>
          <a:prstGeom prst="rect">
            <a:avLst/>
          </a:prstGeom>
          <a:solidFill>
            <a:srgbClr val="B83A2E"/>
          </a:solidFill>
          <a:ln/>
        </p:spPr>
        <p:txBody>
          <a:bodyPr/>
          <a:lstStyle/>
          <a:p>
            <a:endParaRPr lang="en-US"/>
          </a:p>
        </p:txBody>
      </p:sp>
      <p:sp>
        <p:nvSpPr>
          <p:cNvPr id="20" name="Text 18"/>
          <p:cNvSpPr/>
          <p:nvPr/>
        </p:nvSpPr>
        <p:spPr>
          <a:xfrm>
            <a:off x="658368" y="2011680"/>
            <a:ext cx="2084832" cy="512064"/>
          </a:xfrm>
          <a:prstGeom prst="rect">
            <a:avLst/>
          </a:prstGeom>
          <a:noFill/>
          <a:ln/>
        </p:spPr>
        <p:txBody>
          <a:bodyPr wrap="square" rtlCol="0" anchor="ctr"/>
          <a:lstStyle/>
          <a:p>
            <a:pPr marL="0" indent="0">
              <a:lnSpc>
                <a:spcPct val="120000"/>
              </a:lnSpc>
              <a:buNone/>
            </a:pPr>
            <a:r>
              <a:rPr lang="en-US" sz="950" b="1" dirty="0">
                <a:solidFill>
                  <a:srgbClr val="B83A2E"/>
                </a:solidFill>
                <a:latin typeface="Calibri" pitchFamily="34" charset="0"/>
                <a:ea typeface="Calibri" pitchFamily="34" charset="-122"/>
                <a:cs typeface="Calibri" pitchFamily="34" charset="-120"/>
              </a:rPr>
              <a:t>Delta ecosystem is collapsing due to diversions</a:t>
            </a:r>
            <a:endParaRPr lang="en-US" sz="950" dirty="0"/>
          </a:p>
        </p:txBody>
      </p:sp>
      <p:sp>
        <p:nvSpPr>
          <p:cNvPr id="21" name="Text 19"/>
          <p:cNvSpPr/>
          <p:nvPr/>
        </p:nvSpPr>
        <p:spPr>
          <a:xfrm>
            <a:off x="2834640" y="2011680"/>
            <a:ext cx="1828800" cy="512064"/>
          </a:xfrm>
          <a:prstGeom prst="rect">
            <a:avLst/>
          </a:prstGeom>
          <a:noFill/>
          <a:ln/>
        </p:spPr>
        <p:txBody>
          <a:bodyPr wrap="square" rtlCol="0" anchor="ctr"/>
          <a:lstStyle/>
          <a:p>
            <a:pPr marL="0" indent="0">
              <a:lnSpc>
                <a:spcPct val="120000"/>
              </a:lnSpc>
              <a:buNone/>
            </a:pPr>
            <a:r>
              <a:rPr lang="en-US" sz="900" dirty="0">
                <a:solidFill>
                  <a:srgbClr val="3D3830"/>
                </a:solidFill>
                <a:latin typeface="Calibri" pitchFamily="34" charset="0"/>
                <a:ea typeface="Calibri" pitchFamily="34" charset="-122"/>
                <a:cs typeface="Calibri" pitchFamily="34" charset="-120"/>
              </a:rPr>
              <a:t>Floodplain research: 149x zooplankton, 5-12x salmon growth in bypasses</a:t>
            </a:r>
            <a:endParaRPr lang="en-US" sz="900" dirty="0"/>
          </a:p>
        </p:txBody>
      </p:sp>
      <p:sp>
        <p:nvSpPr>
          <p:cNvPr id="22" name="Text 20"/>
          <p:cNvSpPr/>
          <p:nvPr/>
        </p:nvSpPr>
        <p:spPr>
          <a:xfrm>
            <a:off x="4754880" y="2011680"/>
            <a:ext cx="1371600" cy="512064"/>
          </a:xfrm>
          <a:prstGeom prst="rect">
            <a:avLst/>
          </a:prstGeom>
          <a:noFill/>
          <a:ln/>
        </p:spPr>
        <p:txBody>
          <a:bodyPr wrap="square" rtlCol="0" anchor="ctr"/>
          <a:lstStyle/>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Jeffres</a:t>
            </a:r>
            <a:endParaRPr lang="en-US" sz="850" dirty="0"/>
          </a:p>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(UC Davis CWS)</a:t>
            </a:r>
            <a:endParaRPr lang="en-US" sz="850" dirty="0"/>
          </a:p>
        </p:txBody>
      </p:sp>
      <p:sp>
        <p:nvSpPr>
          <p:cNvPr id="23" name="Shape 21"/>
          <p:cNvSpPr/>
          <p:nvPr/>
        </p:nvSpPr>
        <p:spPr>
          <a:xfrm>
            <a:off x="6163056" y="2011680"/>
            <a:ext cx="54864" cy="512064"/>
          </a:xfrm>
          <a:prstGeom prst="rect">
            <a:avLst/>
          </a:prstGeom>
          <a:solidFill>
            <a:srgbClr val="2D7A3E"/>
          </a:solidFill>
          <a:ln/>
        </p:spPr>
        <p:txBody>
          <a:bodyPr/>
          <a:lstStyle/>
          <a:p>
            <a:endParaRPr lang="en-US"/>
          </a:p>
        </p:txBody>
      </p:sp>
      <p:sp>
        <p:nvSpPr>
          <p:cNvPr id="24" name="Text 22"/>
          <p:cNvSpPr/>
          <p:nvPr/>
        </p:nvSpPr>
        <p:spPr>
          <a:xfrm>
            <a:off x="6272784" y="2011680"/>
            <a:ext cx="2322576" cy="512064"/>
          </a:xfrm>
          <a:prstGeom prst="rect">
            <a:avLst/>
          </a:prstGeom>
          <a:noFill/>
          <a:ln/>
        </p:spPr>
        <p:txBody>
          <a:bodyPr wrap="square" rtlCol="0" anchor="ctr"/>
          <a:lstStyle/>
          <a:p>
            <a:pPr marL="0" indent="0">
              <a:lnSpc>
                <a:spcPct val="120000"/>
              </a:lnSpc>
              <a:buNone/>
            </a:pPr>
            <a:r>
              <a:rPr lang="en-US" sz="900" dirty="0">
                <a:solidFill>
                  <a:srgbClr val="2D7A3E"/>
                </a:solidFill>
                <a:latin typeface="Calibri" pitchFamily="34" charset="0"/>
                <a:ea typeface="Calibri" pitchFamily="34" charset="-122"/>
                <a:cs typeface="Calibri" pitchFamily="34" charset="-120"/>
              </a:rPr>
              <a:t>Habitat restoration through floodplains is producing measurable recovery</a:t>
            </a:r>
            <a:endParaRPr lang="en-US" sz="900" dirty="0"/>
          </a:p>
        </p:txBody>
      </p:sp>
      <p:sp>
        <p:nvSpPr>
          <p:cNvPr id="25" name="Shape 23"/>
          <p:cNvSpPr/>
          <p:nvPr/>
        </p:nvSpPr>
        <p:spPr>
          <a:xfrm>
            <a:off x="548640" y="2542032"/>
            <a:ext cx="8046720" cy="512064"/>
          </a:xfrm>
          <a:prstGeom prst="rect">
            <a:avLst/>
          </a:prstGeom>
          <a:solidFill>
            <a:srgbClr val="FFFFFF"/>
          </a:solidFill>
          <a:ln/>
        </p:spPr>
        <p:txBody>
          <a:bodyPr/>
          <a:lstStyle/>
          <a:p>
            <a:endParaRPr lang="en-US"/>
          </a:p>
        </p:txBody>
      </p:sp>
      <p:sp>
        <p:nvSpPr>
          <p:cNvPr id="26" name="Shape 24"/>
          <p:cNvSpPr/>
          <p:nvPr/>
        </p:nvSpPr>
        <p:spPr>
          <a:xfrm>
            <a:off x="548640" y="2542032"/>
            <a:ext cx="54864" cy="512064"/>
          </a:xfrm>
          <a:prstGeom prst="rect">
            <a:avLst/>
          </a:prstGeom>
          <a:solidFill>
            <a:srgbClr val="B83A2E"/>
          </a:solidFill>
          <a:ln/>
        </p:spPr>
        <p:txBody>
          <a:bodyPr/>
          <a:lstStyle/>
          <a:p>
            <a:endParaRPr lang="en-US"/>
          </a:p>
        </p:txBody>
      </p:sp>
      <p:sp>
        <p:nvSpPr>
          <p:cNvPr id="27" name="Text 25"/>
          <p:cNvSpPr/>
          <p:nvPr/>
        </p:nvSpPr>
        <p:spPr>
          <a:xfrm>
            <a:off x="658368" y="2542032"/>
            <a:ext cx="2084832" cy="512064"/>
          </a:xfrm>
          <a:prstGeom prst="rect">
            <a:avLst/>
          </a:prstGeom>
          <a:noFill/>
          <a:ln/>
        </p:spPr>
        <p:txBody>
          <a:bodyPr wrap="square" rtlCol="0" anchor="ctr"/>
          <a:lstStyle/>
          <a:p>
            <a:pPr marL="0" indent="0">
              <a:lnSpc>
                <a:spcPct val="120000"/>
              </a:lnSpc>
              <a:buNone/>
            </a:pPr>
            <a:r>
              <a:rPr lang="en-US" sz="950" b="1" dirty="0">
                <a:solidFill>
                  <a:srgbClr val="B83A2E"/>
                </a:solidFill>
                <a:latin typeface="Calibri" pitchFamily="34" charset="0"/>
                <a:ea typeface="Calibri" pitchFamily="34" charset="-122"/>
                <a:cs typeface="Calibri" pitchFamily="34" charset="-120"/>
              </a:rPr>
              <a:t>Pesticides matter more than flow management</a:t>
            </a:r>
            <a:endParaRPr lang="en-US" sz="950" dirty="0"/>
          </a:p>
        </p:txBody>
      </p:sp>
      <p:sp>
        <p:nvSpPr>
          <p:cNvPr id="28" name="Text 26"/>
          <p:cNvSpPr/>
          <p:nvPr/>
        </p:nvSpPr>
        <p:spPr>
          <a:xfrm>
            <a:off x="2834640" y="2542032"/>
            <a:ext cx="1828800" cy="512064"/>
          </a:xfrm>
          <a:prstGeom prst="rect">
            <a:avLst/>
          </a:prstGeom>
          <a:noFill/>
          <a:ln/>
        </p:spPr>
        <p:txBody>
          <a:bodyPr wrap="square" rtlCol="0" anchor="ctr"/>
          <a:lstStyle/>
          <a:p>
            <a:pPr marL="0" indent="0">
              <a:lnSpc>
                <a:spcPct val="120000"/>
              </a:lnSpc>
              <a:buNone/>
            </a:pPr>
            <a:r>
              <a:rPr lang="en-US" sz="900" dirty="0">
                <a:solidFill>
                  <a:srgbClr val="3D3830"/>
                </a:solidFill>
                <a:latin typeface="Calibri" pitchFamily="34" charset="0"/>
                <a:ea typeface="Calibri" pitchFamily="34" charset="-122"/>
                <a:cs typeface="Calibri" pitchFamily="34" charset="-120"/>
              </a:rPr>
              <a:t>Pesticide threshold research on Delta smelt behavior and salmon development</a:t>
            </a:r>
            <a:endParaRPr lang="en-US" sz="900" dirty="0"/>
          </a:p>
        </p:txBody>
      </p:sp>
      <p:sp>
        <p:nvSpPr>
          <p:cNvPr id="29" name="Text 27"/>
          <p:cNvSpPr/>
          <p:nvPr/>
        </p:nvSpPr>
        <p:spPr>
          <a:xfrm>
            <a:off x="4754880" y="2542032"/>
            <a:ext cx="1371600" cy="512064"/>
          </a:xfrm>
          <a:prstGeom prst="rect">
            <a:avLst/>
          </a:prstGeom>
          <a:noFill/>
          <a:ln/>
        </p:spPr>
        <p:txBody>
          <a:bodyPr wrap="square" rtlCol="0" anchor="ctr"/>
          <a:lstStyle/>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Connon</a:t>
            </a:r>
            <a:endParaRPr lang="en-US" sz="850" dirty="0"/>
          </a:p>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(UC Davis Vet Med)</a:t>
            </a:r>
            <a:endParaRPr lang="en-US" sz="850" dirty="0"/>
          </a:p>
        </p:txBody>
      </p:sp>
      <p:sp>
        <p:nvSpPr>
          <p:cNvPr id="30" name="Shape 28"/>
          <p:cNvSpPr/>
          <p:nvPr/>
        </p:nvSpPr>
        <p:spPr>
          <a:xfrm>
            <a:off x="6163056" y="2542032"/>
            <a:ext cx="54864" cy="512064"/>
          </a:xfrm>
          <a:prstGeom prst="rect">
            <a:avLst/>
          </a:prstGeom>
          <a:solidFill>
            <a:srgbClr val="2D7A3E"/>
          </a:solidFill>
          <a:ln/>
        </p:spPr>
        <p:txBody>
          <a:bodyPr/>
          <a:lstStyle/>
          <a:p>
            <a:endParaRPr lang="en-US"/>
          </a:p>
        </p:txBody>
      </p:sp>
      <p:sp>
        <p:nvSpPr>
          <p:cNvPr id="31" name="Text 29"/>
          <p:cNvSpPr/>
          <p:nvPr/>
        </p:nvSpPr>
        <p:spPr>
          <a:xfrm>
            <a:off x="6272784" y="2542032"/>
            <a:ext cx="2322576" cy="512064"/>
          </a:xfrm>
          <a:prstGeom prst="rect">
            <a:avLst/>
          </a:prstGeom>
          <a:noFill/>
          <a:ln/>
        </p:spPr>
        <p:txBody>
          <a:bodyPr wrap="square" rtlCol="0" anchor="ctr"/>
          <a:lstStyle/>
          <a:p>
            <a:pPr marL="0" indent="0">
              <a:lnSpc>
                <a:spcPct val="120000"/>
              </a:lnSpc>
              <a:buNone/>
            </a:pPr>
            <a:r>
              <a:rPr lang="en-US" sz="900" dirty="0">
                <a:solidFill>
                  <a:srgbClr val="2D7A3E"/>
                </a:solidFill>
                <a:latin typeface="Calibri" pitchFamily="34" charset="0"/>
                <a:ea typeface="Calibri" pitchFamily="34" charset="-122"/>
                <a:cs typeface="Calibri" pitchFamily="34" charset="-120"/>
              </a:rPr>
              <a:t>Data maps where pesticide impacts are significant vs. where flow management matters</a:t>
            </a:r>
            <a:endParaRPr lang="en-US" sz="900" dirty="0"/>
          </a:p>
        </p:txBody>
      </p:sp>
      <p:sp>
        <p:nvSpPr>
          <p:cNvPr id="32" name="Shape 30"/>
          <p:cNvSpPr/>
          <p:nvPr/>
        </p:nvSpPr>
        <p:spPr>
          <a:xfrm>
            <a:off x="548640" y="3072384"/>
            <a:ext cx="8046720" cy="512064"/>
          </a:xfrm>
          <a:prstGeom prst="rect">
            <a:avLst/>
          </a:prstGeom>
          <a:solidFill>
            <a:srgbClr val="F5F3EF"/>
          </a:solidFill>
          <a:ln/>
        </p:spPr>
        <p:txBody>
          <a:bodyPr/>
          <a:lstStyle/>
          <a:p>
            <a:endParaRPr lang="en-US"/>
          </a:p>
        </p:txBody>
      </p:sp>
      <p:sp>
        <p:nvSpPr>
          <p:cNvPr id="33" name="Shape 31"/>
          <p:cNvSpPr/>
          <p:nvPr/>
        </p:nvSpPr>
        <p:spPr>
          <a:xfrm>
            <a:off x="548640" y="3072384"/>
            <a:ext cx="54864" cy="512064"/>
          </a:xfrm>
          <a:prstGeom prst="rect">
            <a:avLst/>
          </a:prstGeom>
          <a:solidFill>
            <a:srgbClr val="B83A2E"/>
          </a:solidFill>
          <a:ln/>
        </p:spPr>
        <p:txBody>
          <a:bodyPr/>
          <a:lstStyle/>
          <a:p>
            <a:endParaRPr lang="en-US"/>
          </a:p>
        </p:txBody>
      </p:sp>
      <p:sp>
        <p:nvSpPr>
          <p:cNvPr id="34" name="Text 32"/>
          <p:cNvSpPr/>
          <p:nvPr/>
        </p:nvSpPr>
        <p:spPr>
          <a:xfrm>
            <a:off x="658368" y="3072384"/>
            <a:ext cx="2084832" cy="512064"/>
          </a:xfrm>
          <a:prstGeom prst="rect">
            <a:avLst/>
          </a:prstGeom>
          <a:noFill/>
          <a:ln/>
        </p:spPr>
        <p:txBody>
          <a:bodyPr wrap="square" rtlCol="0" anchor="ctr"/>
          <a:lstStyle/>
          <a:p>
            <a:pPr marL="0" indent="0">
              <a:lnSpc>
                <a:spcPct val="120000"/>
              </a:lnSpc>
              <a:buNone/>
            </a:pPr>
            <a:r>
              <a:rPr lang="en-US" sz="950" b="1" dirty="0">
                <a:solidFill>
                  <a:srgbClr val="B83A2E"/>
                </a:solidFill>
                <a:latin typeface="Calibri" pitchFamily="34" charset="0"/>
                <a:ea typeface="Calibri" pitchFamily="34" charset="-122"/>
                <a:cs typeface="Calibri" pitchFamily="34" charset="-120"/>
              </a:rPr>
              <a:t>Spring-run salmon populations are declining</a:t>
            </a:r>
            <a:endParaRPr lang="en-US" sz="950" dirty="0"/>
          </a:p>
        </p:txBody>
      </p:sp>
      <p:sp>
        <p:nvSpPr>
          <p:cNvPr id="35" name="Text 33"/>
          <p:cNvSpPr/>
          <p:nvPr/>
        </p:nvSpPr>
        <p:spPr>
          <a:xfrm>
            <a:off x="2834640" y="3072384"/>
            <a:ext cx="1828800" cy="512064"/>
          </a:xfrm>
          <a:prstGeom prst="rect">
            <a:avLst/>
          </a:prstGeom>
          <a:noFill/>
          <a:ln/>
        </p:spPr>
        <p:txBody>
          <a:bodyPr wrap="square" rtlCol="0" anchor="ctr"/>
          <a:lstStyle/>
          <a:p>
            <a:pPr marL="0" indent="0">
              <a:lnSpc>
                <a:spcPct val="120000"/>
              </a:lnSpc>
              <a:buNone/>
            </a:pPr>
            <a:r>
              <a:rPr lang="en-US" sz="900" dirty="0">
                <a:solidFill>
                  <a:srgbClr val="3D3830"/>
                </a:solidFill>
                <a:latin typeface="Calibri" pitchFamily="34" charset="0"/>
                <a:ea typeface="Calibri" pitchFamily="34" charset="-122"/>
                <a:cs typeface="Calibri" pitchFamily="34" charset="-120"/>
              </a:rPr>
              <a:t>Otolith life history research across Central Valley tributaries</a:t>
            </a:r>
            <a:endParaRPr lang="en-US" sz="900" dirty="0"/>
          </a:p>
        </p:txBody>
      </p:sp>
      <p:sp>
        <p:nvSpPr>
          <p:cNvPr id="36" name="Text 34"/>
          <p:cNvSpPr/>
          <p:nvPr/>
        </p:nvSpPr>
        <p:spPr>
          <a:xfrm>
            <a:off x="4754880" y="3072384"/>
            <a:ext cx="1371600" cy="512064"/>
          </a:xfrm>
          <a:prstGeom prst="rect">
            <a:avLst/>
          </a:prstGeom>
          <a:noFill/>
          <a:ln/>
        </p:spPr>
        <p:txBody>
          <a:bodyPr wrap="square" rtlCol="0" anchor="ctr"/>
          <a:lstStyle/>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Cordoleani</a:t>
            </a:r>
            <a:endParaRPr lang="en-US" sz="850" dirty="0"/>
          </a:p>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(NOAA / UCSC)</a:t>
            </a:r>
            <a:endParaRPr lang="en-US" sz="850" dirty="0"/>
          </a:p>
        </p:txBody>
      </p:sp>
      <p:sp>
        <p:nvSpPr>
          <p:cNvPr id="37" name="Shape 35"/>
          <p:cNvSpPr/>
          <p:nvPr/>
        </p:nvSpPr>
        <p:spPr>
          <a:xfrm>
            <a:off x="6163056" y="3072384"/>
            <a:ext cx="54864" cy="512064"/>
          </a:xfrm>
          <a:prstGeom prst="rect">
            <a:avLst/>
          </a:prstGeom>
          <a:solidFill>
            <a:srgbClr val="2D7A3E"/>
          </a:solidFill>
          <a:ln/>
        </p:spPr>
        <p:txBody>
          <a:bodyPr/>
          <a:lstStyle/>
          <a:p>
            <a:endParaRPr lang="en-US"/>
          </a:p>
        </p:txBody>
      </p:sp>
      <p:sp>
        <p:nvSpPr>
          <p:cNvPr id="38" name="Text 36"/>
          <p:cNvSpPr/>
          <p:nvPr/>
        </p:nvSpPr>
        <p:spPr>
          <a:xfrm>
            <a:off x="6272784" y="3072384"/>
            <a:ext cx="2322576" cy="512064"/>
          </a:xfrm>
          <a:prstGeom prst="rect">
            <a:avLst/>
          </a:prstGeom>
          <a:noFill/>
          <a:ln/>
        </p:spPr>
        <p:txBody>
          <a:bodyPr wrap="square" rtlCol="0" anchor="ctr"/>
          <a:lstStyle/>
          <a:p>
            <a:pPr marL="0" indent="0">
              <a:lnSpc>
                <a:spcPct val="120000"/>
              </a:lnSpc>
              <a:buNone/>
            </a:pPr>
            <a:r>
              <a:rPr lang="en-US" sz="900" dirty="0">
                <a:solidFill>
                  <a:srgbClr val="2D7A3E"/>
                </a:solidFill>
                <a:latin typeface="Calibri" pitchFamily="34" charset="0"/>
                <a:ea typeface="Calibri" pitchFamily="34" charset="-122"/>
                <a:cs typeface="Calibri" pitchFamily="34" charset="-120"/>
              </a:rPr>
              <a:t>Diverse habitats — not just increased flows — drive population resilience</a:t>
            </a:r>
            <a:endParaRPr lang="en-US" sz="900" dirty="0"/>
          </a:p>
        </p:txBody>
      </p:sp>
      <p:sp>
        <p:nvSpPr>
          <p:cNvPr id="39" name="Shape 37"/>
          <p:cNvSpPr/>
          <p:nvPr/>
        </p:nvSpPr>
        <p:spPr>
          <a:xfrm>
            <a:off x="548640" y="3602736"/>
            <a:ext cx="8046720" cy="512064"/>
          </a:xfrm>
          <a:prstGeom prst="rect">
            <a:avLst/>
          </a:prstGeom>
          <a:solidFill>
            <a:srgbClr val="FFFFFF"/>
          </a:solidFill>
          <a:ln/>
        </p:spPr>
        <p:txBody>
          <a:bodyPr/>
          <a:lstStyle/>
          <a:p>
            <a:endParaRPr lang="en-US"/>
          </a:p>
        </p:txBody>
      </p:sp>
      <p:sp>
        <p:nvSpPr>
          <p:cNvPr id="40" name="Shape 38"/>
          <p:cNvSpPr/>
          <p:nvPr/>
        </p:nvSpPr>
        <p:spPr>
          <a:xfrm>
            <a:off x="548640" y="3602736"/>
            <a:ext cx="54864" cy="512064"/>
          </a:xfrm>
          <a:prstGeom prst="rect">
            <a:avLst/>
          </a:prstGeom>
          <a:solidFill>
            <a:srgbClr val="B83A2E"/>
          </a:solidFill>
          <a:ln/>
        </p:spPr>
        <p:txBody>
          <a:bodyPr/>
          <a:lstStyle/>
          <a:p>
            <a:endParaRPr lang="en-US"/>
          </a:p>
        </p:txBody>
      </p:sp>
      <p:sp>
        <p:nvSpPr>
          <p:cNvPr id="41" name="Text 39"/>
          <p:cNvSpPr/>
          <p:nvPr/>
        </p:nvSpPr>
        <p:spPr>
          <a:xfrm>
            <a:off x="658368" y="3602736"/>
            <a:ext cx="2084832" cy="512064"/>
          </a:xfrm>
          <a:prstGeom prst="rect">
            <a:avLst/>
          </a:prstGeom>
          <a:noFill/>
          <a:ln/>
        </p:spPr>
        <p:txBody>
          <a:bodyPr wrap="square" rtlCol="0" anchor="ctr"/>
          <a:lstStyle/>
          <a:p>
            <a:pPr marL="0" indent="0">
              <a:lnSpc>
                <a:spcPct val="120000"/>
              </a:lnSpc>
              <a:buNone/>
            </a:pPr>
            <a:r>
              <a:rPr lang="en-US" sz="950" b="1" dirty="0">
                <a:solidFill>
                  <a:srgbClr val="B83A2E"/>
                </a:solidFill>
                <a:latin typeface="Calibri" pitchFamily="34" charset="0"/>
                <a:ea typeface="Calibri" pitchFamily="34" charset="-122"/>
                <a:cs typeface="Calibri" pitchFamily="34" charset="-120"/>
              </a:rPr>
              <a:t>Voluntary Agreements won’t produce results</a:t>
            </a:r>
            <a:endParaRPr lang="en-US" sz="950" dirty="0"/>
          </a:p>
        </p:txBody>
      </p:sp>
      <p:sp>
        <p:nvSpPr>
          <p:cNvPr id="42" name="Text 40"/>
          <p:cNvSpPr/>
          <p:nvPr/>
        </p:nvSpPr>
        <p:spPr>
          <a:xfrm>
            <a:off x="2834640" y="3602736"/>
            <a:ext cx="1828800" cy="512064"/>
          </a:xfrm>
          <a:prstGeom prst="rect">
            <a:avLst/>
          </a:prstGeom>
          <a:noFill/>
          <a:ln/>
        </p:spPr>
        <p:txBody>
          <a:bodyPr wrap="square" rtlCol="0" anchor="ctr"/>
          <a:lstStyle/>
          <a:p>
            <a:pPr marL="0" indent="0">
              <a:lnSpc>
                <a:spcPct val="120000"/>
              </a:lnSpc>
              <a:buNone/>
            </a:pPr>
            <a:r>
              <a:rPr lang="en-US" sz="900" dirty="0">
                <a:solidFill>
                  <a:srgbClr val="3D3830"/>
                </a:solidFill>
                <a:latin typeface="Calibri" pitchFamily="34" charset="0"/>
                <a:ea typeface="Calibri" pitchFamily="34" charset="-122"/>
                <a:cs typeface="Calibri" pitchFamily="34" charset="-120"/>
              </a:rPr>
              <a:t>58 early projects, 35 completed, Putah Creek: 2,150 spawning Chinook</a:t>
            </a:r>
            <a:endParaRPr lang="en-US" sz="900" dirty="0"/>
          </a:p>
        </p:txBody>
      </p:sp>
      <p:sp>
        <p:nvSpPr>
          <p:cNvPr id="43" name="Text 41"/>
          <p:cNvSpPr/>
          <p:nvPr/>
        </p:nvSpPr>
        <p:spPr>
          <a:xfrm>
            <a:off x="4754880" y="3602736"/>
            <a:ext cx="1371600" cy="512064"/>
          </a:xfrm>
          <a:prstGeom prst="rect">
            <a:avLst/>
          </a:prstGeom>
          <a:noFill/>
          <a:ln/>
        </p:spPr>
        <p:txBody>
          <a:bodyPr wrap="square" rtlCol="0" anchor="ctr"/>
          <a:lstStyle/>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Pierre / Guy</a:t>
            </a:r>
            <a:endParaRPr lang="en-US" sz="850" dirty="0"/>
          </a:p>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(SWC / NCWA)</a:t>
            </a:r>
            <a:endParaRPr lang="en-US" sz="850" dirty="0"/>
          </a:p>
        </p:txBody>
      </p:sp>
      <p:sp>
        <p:nvSpPr>
          <p:cNvPr id="44" name="Shape 42"/>
          <p:cNvSpPr/>
          <p:nvPr/>
        </p:nvSpPr>
        <p:spPr>
          <a:xfrm>
            <a:off x="6163056" y="3602736"/>
            <a:ext cx="54864" cy="512064"/>
          </a:xfrm>
          <a:prstGeom prst="rect">
            <a:avLst/>
          </a:prstGeom>
          <a:solidFill>
            <a:srgbClr val="2D7A3E"/>
          </a:solidFill>
          <a:ln/>
        </p:spPr>
        <p:txBody>
          <a:bodyPr/>
          <a:lstStyle/>
          <a:p>
            <a:endParaRPr lang="en-US"/>
          </a:p>
        </p:txBody>
      </p:sp>
      <p:sp>
        <p:nvSpPr>
          <p:cNvPr id="45" name="Text 43"/>
          <p:cNvSpPr/>
          <p:nvPr/>
        </p:nvSpPr>
        <p:spPr>
          <a:xfrm>
            <a:off x="6272784" y="3602736"/>
            <a:ext cx="2322576" cy="512064"/>
          </a:xfrm>
          <a:prstGeom prst="rect">
            <a:avLst/>
          </a:prstGeom>
          <a:noFill/>
          <a:ln/>
        </p:spPr>
        <p:txBody>
          <a:bodyPr wrap="square" rtlCol="0" anchor="ctr"/>
          <a:lstStyle/>
          <a:p>
            <a:pPr marL="0" indent="0">
              <a:lnSpc>
                <a:spcPct val="120000"/>
              </a:lnSpc>
              <a:buNone/>
            </a:pPr>
            <a:r>
              <a:rPr lang="en-US" sz="900" dirty="0">
                <a:solidFill>
                  <a:srgbClr val="2D7A3E"/>
                </a:solidFill>
                <a:latin typeface="Calibri" pitchFamily="34" charset="0"/>
                <a:ea typeface="Calibri" pitchFamily="34" charset="-122"/>
                <a:cs typeface="Calibri" pitchFamily="34" charset="-120"/>
              </a:rPr>
              <a:t>Results demonstrated before adoption — Mokelumne, Putah Creek, 5 rivers</a:t>
            </a:r>
            <a:endParaRPr lang="en-US" sz="900" dirty="0"/>
          </a:p>
        </p:txBody>
      </p:sp>
      <p:sp>
        <p:nvSpPr>
          <p:cNvPr id="46" name="Shape 44"/>
          <p:cNvSpPr/>
          <p:nvPr/>
        </p:nvSpPr>
        <p:spPr>
          <a:xfrm>
            <a:off x="548640" y="4133088"/>
            <a:ext cx="8046720" cy="512064"/>
          </a:xfrm>
          <a:prstGeom prst="rect">
            <a:avLst/>
          </a:prstGeom>
          <a:solidFill>
            <a:srgbClr val="F5F3EF"/>
          </a:solidFill>
          <a:ln/>
        </p:spPr>
        <p:txBody>
          <a:bodyPr/>
          <a:lstStyle/>
          <a:p>
            <a:endParaRPr lang="en-US"/>
          </a:p>
        </p:txBody>
      </p:sp>
      <p:sp>
        <p:nvSpPr>
          <p:cNvPr id="47" name="Shape 45"/>
          <p:cNvSpPr/>
          <p:nvPr/>
        </p:nvSpPr>
        <p:spPr>
          <a:xfrm>
            <a:off x="548640" y="4133088"/>
            <a:ext cx="54864" cy="512064"/>
          </a:xfrm>
          <a:prstGeom prst="rect">
            <a:avLst/>
          </a:prstGeom>
          <a:solidFill>
            <a:srgbClr val="B83A2E"/>
          </a:solidFill>
          <a:ln/>
        </p:spPr>
        <p:txBody>
          <a:bodyPr/>
          <a:lstStyle/>
          <a:p>
            <a:endParaRPr lang="en-US"/>
          </a:p>
        </p:txBody>
      </p:sp>
      <p:sp>
        <p:nvSpPr>
          <p:cNvPr id="48" name="Text 46"/>
          <p:cNvSpPr/>
          <p:nvPr/>
        </p:nvSpPr>
        <p:spPr>
          <a:xfrm>
            <a:off x="658368" y="4133088"/>
            <a:ext cx="2084832" cy="512064"/>
          </a:xfrm>
          <a:prstGeom prst="rect">
            <a:avLst/>
          </a:prstGeom>
          <a:noFill/>
          <a:ln/>
        </p:spPr>
        <p:txBody>
          <a:bodyPr wrap="square" rtlCol="0" anchor="ctr"/>
          <a:lstStyle/>
          <a:p>
            <a:pPr marL="0" indent="0">
              <a:lnSpc>
                <a:spcPct val="120000"/>
              </a:lnSpc>
              <a:buNone/>
            </a:pPr>
            <a:r>
              <a:rPr lang="en-US" sz="950" b="1" dirty="0">
                <a:solidFill>
                  <a:srgbClr val="B83A2E"/>
                </a:solidFill>
                <a:latin typeface="Calibri" pitchFamily="34" charset="0"/>
                <a:ea typeface="Calibri" pitchFamily="34" charset="-122"/>
                <a:cs typeface="Calibri" pitchFamily="34" charset="-120"/>
              </a:rPr>
              <a:t>Water contractors only care about supply</a:t>
            </a:r>
            <a:endParaRPr lang="en-US" sz="950" dirty="0"/>
          </a:p>
        </p:txBody>
      </p:sp>
      <p:sp>
        <p:nvSpPr>
          <p:cNvPr id="49" name="Text 47"/>
          <p:cNvSpPr/>
          <p:nvPr/>
        </p:nvSpPr>
        <p:spPr>
          <a:xfrm>
            <a:off x="2834640" y="4133088"/>
            <a:ext cx="1828800" cy="512064"/>
          </a:xfrm>
          <a:prstGeom prst="rect">
            <a:avLst/>
          </a:prstGeom>
          <a:noFill/>
          <a:ln/>
        </p:spPr>
        <p:txBody>
          <a:bodyPr wrap="square" rtlCol="0" anchor="ctr"/>
          <a:lstStyle/>
          <a:p>
            <a:pPr marL="0" indent="0">
              <a:lnSpc>
                <a:spcPct val="120000"/>
              </a:lnSpc>
              <a:buNone/>
            </a:pPr>
            <a:r>
              <a:rPr lang="en-US" sz="900" dirty="0">
                <a:solidFill>
                  <a:srgbClr val="3D3830"/>
                </a:solidFill>
                <a:latin typeface="Calibri" pitchFamily="34" charset="0"/>
                <a:ea typeface="Calibri" pitchFamily="34" charset="-122"/>
                <a:cs typeface="Calibri" pitchFamily="34" charset="-120"/>
              </a:rPr>
              <a:t>$16M+ cumulative science, shared researchers with Floodplain Forward</a:t>
            </a:r>
            <a:endParaRPr lang="en-US" sz="900" dirty="0"/>
          </a:p>
        </p:txBody>
      </p:sp>
      <p:sp>
        <p:nvSpPr>
          <p:cNvPr id="50" name="Text 48"/>
          <p:cNvSpPr/>
          <p:nvPr/>
        </p:nvSpPr>
        <p:spPr>
          <a:xfrm>
            <a:off x="4754880" y="4133088"/>
            <a:ext cx="1371600" cy="512064"/>
          </a:xfrm>
          <a:prstGeom prst="rect">
            <a:avLst/>
          </a:prstGeom>
          <a:noFill/>
          <a:ln/>
        </p:spPr>
        <p:txBody>
          <a:bodyPr wrap="square" rtlCol="0" anchor="ctr"/>
          <a:lstStyle/>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Pierre / Austin</a:t>
            </a:r>
            <a:endParaRPr lang="en-US" sz="850" dirty="0"/>
          </a:p>
          <a:p>
            <a:pPr marL="0" indent="0" algn="ctr">
              <a:lnSpc>
                <a:spcPct val="110000"/>
              </a:lnSpc>
              <a:buNone/>
            </a:pPr>
            <a:r>
              <a:rPr lang="en-US" sz="850" dirty="0">
                <a:solidFill>
                  <a:srgbClr val="1A6E8A"/>
                </a:solidFill>
                <a:latin typeface="Consolas" pitchFamily="34" charset="0"/>
                <a:ea typeface="Consolas" pitchFamily="34" charset="-122"/>
                <a:cs typeface="Consolas" pitchFamily="34" charset="-120"/>
              </a:rPr>
              <a:t>(SWC Science)</a:t>
            </a:r>
            <a:endParaRPr lang="en-US" sz="850" dirty="0"/>
          </a:p>
        </p:txBody>
      </p:sp>
      <p:sp>
        <p:nvSpPr>
          <p:cNvPr id="51" name="Shape 49"/>
          <p:cNvSpPr/>
          <p:nvPr/>
        </p:nvSpPr>
        <p:spPr>
          <a:xfrm>
            <a:off x="6163056" y="4133088"/>
            <a:ext cx="54864" cy="512064"/>
          </a:xfrm>
          <a:prstGeom prst="rect">
            <a:avLst/>
          </a:prstGeom>
          <a:solidFill>
            <a:srgbClr val="2D7A3E"/>
          </a:solidFill>
          <a:ln/>
        </p:spPr>
        <p:txBody>
          <a:bodyPr/>
          <a:lstStyle/>
          <a:p>
            <a:endParaRPr lang="en-US"/>
          </a:p>
        </p:txBody>
      </p:sp>
      <p:sp>
        <p:nvSpPr>
          <p:cNvPr id="52" name="Text 50"/>
          <p:cNvSpPr/>
          <p:nvPr/>
        </p:nvSpPr>
        <p:spPr>
          <a:xfrm>
            <a:off x="6272784" y="4133088"/>
            <a:ext cx="2322576" cy="512064"/>
          </a:xfrm>
          <a:prstGeom prst="rect">
            <a:avLst/>
          </a:prstGeom>
          <a:noFill/>
          <a:ln/>
        </p:spPr>
        <p:txBody>
          <a:bodyPr wrap="square" rtlCol="0" anchor="ctr"/>
          <a:lstStyle/>
          <a:p>
            <a:pPr marL="0" indent="0">
              <a:lnSpc>
                <a:spcPct val="120000"/>
              </a:lnSpc>
              <a:buNone/>
            </a:pPr>
            <a:r>
              <a:rPr lang="en-US" sz="900" dirty="0">
                <a:solidFill>
                  <a:srgbClr val="2D7A3E"/>
                </a:solidFill>
                <a:latin typeface="Calibri" pitchFamily="34" charset="0"/>
                <a:ea typeface="Calibri" pitchFamily="34" charset="-122"/>
                <a:cs typeface="Calibri" pitchFamily="34" charset="-120"/>
              </a:rPr>
              <a:t>SWC funds the science that informs both operations and ecosystem protection</a:t>
            </a:r>
            <a:endParaRPr lang="en-US" sz="900" dirty="0"/>
          </a:p>
        </p:txBody>
      </p:sp>
      <p:sp>
        <p:nvSpPr>
          <p:cNvPr id="53" name="Text 51"/>
          <p:cNvSpPr/>
          <p:nvPr/>
        </p:nvSpPr>
        <p:spPr>
          <a:xfrm>
            <a:off x="548640" y="4709160"/>
            <a:ext cx="8046720" cy="182880"/>
          </a:xfrm>
          <a:prstGeom prst="rect">
            <a:avLst/>
          </a:prstGeom>
          <a:noFill/>
          <a:ln/>
        </p:spPr>
        <p:txBody>
          <a:bodyPr wrap="square" rtlCol="0" anchor="ctr"/>
          <a:lstStyle/>
          <a:p>
            <a:pPr marL="0" indent="0" algn="ctr">
              <a:buNone/>
            </a:pPr>
            <a:r>
              <a:rPr lang="en-US" sz="750" dirty="0">
                <a:solidFill>
                  <a:srgbClr val="B8B0A3"/>
                </a:solidFill>
                <a:latin typeface="Consolas" pitchFamily="34" charset="0"/>
                <a:ea typeface="Consolas" pitchFamily="34" charset="-122"/>
                <a:cs typeface="Consolas" pitchFamily="34" charset="-120"/>
              </a:rPr>
              <a:t>Red = opposition narrative     Green = SWC science-backed response     Cyan = named researcher on record</a:t>
            </a:r>
            <a:endParaRPr lang="en-US" sz="75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CASE STUDY</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Channels: Five platforms at steady state</a:t>
            </a:r>
            <a:endParaRPr lang="en-US" sz="2200" dirty="0"/>
          </a:p>
        </p:txBody>
      </p:sp>
      <p:sp>
        <p:nvSpPr>
          <p:cNvPr id="5" name="Text 3"/>
          <p:cNvSpPr/>
          <p:nvPr/>
        </p:nvSpPr>
        <p:spPr>
          <a:xfrm>
            <a:off x="548640" y="1417319"/>
            <a:ext cx="8046720" cy="3214641"/>
          </a:xfrm>
          <a:prstGeom prst="rect">
            <a:avLst/>
          </a:prstGeom>
          <a:noFill/>
          <a:ln/>
        </p:spPr>
        <p:txBody>
          <a:bodyPr wrap="square" rtlCol="0" anchor="t"/>
          <a:lstStyle/>
          <a:p>
            <a:pPr marL="285750" indent="-285750">
              <a:lnSpc>
                <a:spcPct val="13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X</a:t>
            </a:r>
            <a:r>
              <a:rPr lang="en-US" sz="1300" dirty="0">
                <a:solidFill>
                  <a:srgbClr val="3D3830"/>
                </a:solidFill>
                <a:latin typeface="Calibri" pitchFamily="34" charset="0"/>
                <a:ea typeface="Calibri" pitchFamily="34" charset="-122"/>
                <a:cs typeface="Calibri" pitchFamily="34" charset="-120"/>
              </a:rPr>
              <a:t>: Daily posting with hearing live-threads, science drops, opposition responses, and member spotlights. Paid growth targeting the policy audience.</a:t>
            </a:r>
          </a:p>
          <a:p>
            <a:pPr marL="285750" indent="-285750">
              <a:lnSpc>
                <a:spcPct val="130000"/>
              </a:lnSpc>
              <a:buFont typeface="Arial" panose="020B0604020202020204" pitchFamily="34" charset="0"/>
              <a:buChar char="•"/>
            </a:pPr>
            <a:endParaRPr lang="en-US" sz="1300" dirty="0"/>
          </a:p>
          <a:p>
            <a:pPr marL="285750" indent="-285750">
              <a:lnSpc>
                <a:spcPct val="13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YouTube</a:t>
            </a:r>
            <a:r>
              <a:rPr lang="en-US" sz="1300" dirty="0">
                <a:solidFill>
                  <a:srgbClr val="3D3830"/>
                </a:solidFill>
                <a:latin typeface="Calibri" pitchFamily="34" charset="0"/>
                <a:ea typeface="Calibri" pitchFamily="34" charset="-122"/>
                <a:cs typeface="Calibri" pitchFamily="34" charset="-120"/>
              </a:rPr>
              <a:t>: Content hub for Nerdy by Nature, GM rapid response videos, 90-second member spotlights, and short clips for cross-posting.</a:t>
            </a:r>
            <a:endParaRPr lang="en-US" sz="1300" dirty="0"/>
          </a:p>
          <a:p>
            <a:pPr marL="0" indent="0">
              <a:lnSpc>
                <a:spcPct val="130000"/>
              </a:lnSpc>
              <a:buNone/>
            </a:pPr>
            <a:endParaRPr lang="en-US" sz="1300" dirty="0"/>
          </a:p>
          <a:p>
            <a:pPr marL="285750" indent="-285750">
              <a:lnSpc>
                <a:spcPct val="13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LinkedIn</a:t>
            </a:r>
            <a:r>
              <a:rPr lang="en-US" sz="1300" dirty="0">
                <a:solidFill>
                  <a:srgbClr val="3D3830"/>
                </a:solidFill>
                <a:latin typeface="Calibri" pitchFamily="34" charset="0"/>
                <a:ea typeface="Calibri" pitchFamily="34" charset="-122"/>
                <a:cs typeface="Calibri" pitchFamily="34" charset="-120"/>
              </a:rPr>
              <a:t>: Jennifer Pierre activated as executive thought leadership. Company page at 2-3x/week.</a:t>
            </a:r>
            <a:endParaRPr lang="en-US" sz="1300" dirty="0"/>
          </a:p>
          <a:p>
            <a:pPr marL="0" indent="0">
              <a:lnSpc>
                <a:spcPct val="130000"/>
              </a:lnSpc>
              <a:buNone/>
            </a:pPr>
            <a:endParaRPr lang="en-US" sz="1300" dirty="0"/>
          </a:p>
          <a:p>
            <a:pPr marL="285750" indent="-285750">
              <a:lnSpc>
                <a:spcPct val="13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Newsletter</a:t>
            </a:r>
            <a:r>
              <a:rPr lang="en-US" sz="1300" dirty="0">
                <a:solidFill>
                  <a:srgbClr val="3D3830"/>
                </a:solidFill>
                <a:latin typeface="Calibri" pitchFamily="34" charset="0"/>
                <a:ea typeface="Calibri" pitchFamily="34" charset="-122"/>
                <a:cs typeface="Calibri" pitchFamily="34" charset="-120"/>
              </a:rPr>
              <a:t>: Delta Dashboard to email plus monthly Science Brief. Every Science Portal page drives signup.</a:t>
            </a:r>
            <a:r>
              <a:rPr lang="en-US" sz="1300" b="1" dirty="0">
                <a:solidFill>
                  <a:srgbClr val="3D3830"/>
                </a:solidFill>
                <a:latin typeface="Calibri" panose="020F0502020204030204" pitchFamily="34" charset="0"/>
                <a:ea typeface="Calibri" pitchFamily="34" charset="-122"/>
                <a:cs typeface="Calibri" panose="020F0502020204030204" pitchFamily="34" charset="0"/>
              </a:rPr>
              <a:t> </a:t>
            </a:r>
          </a:p>
          <a:p>
            <a:pPr marL="285750" indent="-285750">
              <a:lnSpc>
                <a:spcPct val="130000"/>
              </a:lnSpc>
              <a:buFont typeface="Arial" panose="020B0604020202020204" pitchFamily="34" charset="0"/>
              <a:buChar char="•"/>
            </a:pPr>
            <a:endParaRPr lang="en-US" sz="1300" b="1" dirty="0">
              <a:solidFill>
                <a:srgbClr val="3D3830"/>
              </a:solidFill>
              <a:latin typeface="Calibri" panose="020F0502020204030204" pitchFamily="34" charset="0"/>
              <a:ea typeface="Calibri" pitchFamily="34" charset="-122"/>
              <a:cs typeface="Calibri" panose="020F0502020204030204" pitchFamily="34" charset="0"/>
            </a:endParaRPr>
          </a:p>
          <a:p>
            <a:pPr marL="285750" indent="-285750">
              <a:lnSpc>
                <a:spcPct val="130000"/>
              </a:lnSpc>
              <a:buFont typeface="Arial" panose="020B0604020202020204" pitchFamily="34" charset="0"/>
              <a:buChar char="•"/>
            </a:pPr>
            <a:r>
              <a:rPr lang="en-US" sz="1300" b="1" dirty="0">
                <a:solidFill>
                  <a:srgbClr val="3D3830"/>
                </a:solidFill>
                <a:latin typeface="Calibri" panose="020F0502020204030204" pitchFamily="34" charset="0"/>
                <a:ea typeface="Calibri" pitchFamily="34" charset="-122"/>
                <a:cs typeface="Calibri" panose="020F0502020204030204" pitchFamily="34" charset="0"/>
              </a:rPr>
              <a:t>Podcast</a:t>
            </a:r>
            <a:r>
              <a:rPr lang="en-US" sz="1300" dirty="0">
                <a:solidFill>
                  <a:srgbClr val="3D3830"/>
                </a:solidFill>
                <a:latin typeface="Calibri" panose="020F0502020204030204" pitchFamily="34" charset="0"/>
                <a:ea typeface="Calibri" pitchFamily="34" charset="-122"/>
                <a:cs typeface="Calibri" panose="020F0502020204030204" pitchFamily="34" charset="0"/>
              </a:rPr>
              <a:t> via Nerdy by Nature audio feed</a:t>
            </a:r>
            <a:endParaRPr lang="en-US" sz="1300" dirty="0"/>
          </a:p>
        </p:txBody>
      </p:sp>
      <p:sp>
        <p:nvSpPr>
          <p:cNvPr id="12" name="Text 10"/>
          <p:cNvSpPr/>
          <p:nvPr/>
        </p:nvSpPr>
        <p:spPr>
          <a:xfrm>
            <a:off x="548640" y="4366260"/>
            <a:ext cx="8046720" cy="320040"/>
          </a:xfrm>
          <a:prstGeom prst="rect">
            <a:avLst/>
          </a:prstGeom>
          <a:noFill/>
          <a:ln/>
        </p:spPr>
        <p:txBody>
          <a:bodyPr wrap="square" rtlCol="0" anchor="ctr"/>
          <a:lstStyle/>
          <a:p>
            <a:pPr marL="0" indent="0">
              <a:buNone/>
            </a:pPr>
            <a:r>
              <a:rPr lang="en-US" sz="1100" i="1" dirty="0">
                <a:solidFill>
                  <a:srgbClr val="958D80"/>
                </a:solidFill>
                <a:latin typeface="Calibri" pitchFamily="34" charset="0"/>
                <a:ea typeface="Calibri" pitchFamily="34" charset="-122"/>
                <a:cs typeface="Calibri" pitchFamily="34" charset="-120"/>
              </a:rPr>
              <a:t>→ All channels drive traffic to the rebuilt swc.org — tracked, captured, converted</a:t>
            </a:r>
            <a:endParaRPr lang="en-US" sz="11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CASE STUDY</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Science: $16M made visible</a:t>
            </a:r>
            <a:endParaRPr lang="en-US" sz="2200" dirty="0"/>
          </a:p>
        </p:txBody>
      </p:sp>
      <p:sp>
        <p:nvSpPr>
          <p:cNvPr id="5" name="Text 3"/>
          <p:cNvSpPr/>
          <p:nvPr/>
        </p:nvSpPr>
        <p:spPr>
          <a:xfrm>
            <a:off x="548640" y="1417320"/>
            <a:ext cx="8046720" cy="2286000"/>
          </a:xfrm>
          <a:prstGeom prst="rect">
            <a:avLst/>
          </a:prstGeom>
          <a:noFill/>
          <a:ln/>
        </p:spPr>
        <p:txBody>
          <a:bodyPr wrap="square" rtlCol="0" anchor="t"/>
          <a:lstStyle/>
          <a:p>
            <a:pPr marL="285750" indent="-285750">
              <a:lnSpc>
                <a:spcPct val="140000"/>
              </a:lnSpc>
              <a:buFont typeface="Arial" panose="020B0604020202020204" pitchFamily="34" charset="0"/>
              <a:buChar char="•"/>
            </a:pPr>
            <a:r>
              <a:rPr lang="en-US" sz="1300" dirty="0">
                <a:solidFill>
                  <a:srgbClr val="3D3830"/>
                </a:solidFill>
                <a:latin typeface="Calibri" pitchFamily="34" charset="0"/>
                <a:ea typeface="Calibri" pitchFamily="34" charset="-122"/>
                <a:cs typeface="Calibri" pitchFamily="34" charset="-120"/>
              </a:rPr>
              <a:t>Every SWC-funded study gets the full treatment: study completes → SWC flags it → External Affairs Manager produces a plain-language Science Portal brief → freelance designer creates a shareable infographic → researcher records a 2-minute video → social thread on X → newsletter picks it up → member agencies get a board-ready version.</a:t>
            </a:r>
            <a:endParaRPr lang="en-US" sz="1300" dirty="0"/>
          </a:p>
          <a:p>
            <a:pPr marL="285750" indent="-285750">
              <a:lnSpc>
                <a:spcPct val="140000"/>
              </a:lnSpc>
              <a:buFont typeface="Arial" panose="020B0604020202020204" pitchFamily="34" charset="0"/>
              <a:buChar char="•"/>
            </a:pPr>
            <a:r>
              <a:rPr lang="en-US" sz="1300" dirty="0">
                <a:solidFill>
                  <a:srgbClr val="3D3830"/>
                </a:solidFill>
                <a:latin typeface="Calibri" pitchFamily="34" charset="0"/>
                <a:ea typeface="Calibri" pitchFamily="34" charset="-122"/>
                <a:cs typeface="Calibri" pitchFamily="34" charset="-120"/>
              </a:rPr>
              <a:t>The Floodplain Forward Coalition converts research into blog posts, videos, and policy moments within weeks. SWC now does the same with the full $16M portfolio — Connon’s pesticide data, Cordoleani’s salmon patterns, Bray’s temperature models. SWC funds this science. </a:t>
            </a:r>
          </a:p>
          <a:p>
            <a:pPr marL="285750" indent="-285750">
              <a:lnSpc>
                <a:spcPct val="14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The External Affairs Manager makes sure SWC tells these stories at coalition speed, but at institutional scale.</a:t>
            </a:r>
            <a:endParaRPr lang="en-US" sz="1300" b="1" dirty="0"/>
          </a:p>
        </p:txBody>
      </p:sp>
      <p:sp>
        <p:nvSpPr>
          <p:cNvPr id="6" name="Shape 4"/>
          <p:cNvSpPr/>
          <p:nvPr/>
        </p:nvSpPr>
        <p:spPr>
          <a:xfrm>
            <a:off x="548640" y="3886200"/>
            <a:ext cx="2057400" cy="256032"/>
          </a:xfrm>
          <a:prstGeom prst="roundRect">
            <a:avLst>
              <a:gd name="adj" fmla="val 50000"/>
            </a:avLst>
          </a:prstGeom>
          <a:solidFill>
            <a:srgbClr val="EAF3F7"/>
          </a:solidFill>
          <a:ln/>
        </p:spPr>
        <p:txBody>
          <a:bodyPr/>
          <a:lstStyle/>
          <a:p>
            <a:endParaRPr lang="en-US"/>
          </a:p>
        </p:txBody>
      </p:sp>
      <p:sp>
        <p:nvSpPr>
          <p:cNvPr id="7" name="Text 5"/>
          <p:cNvSpPr/>
          <p:nvPr/>
        </p:nvSpPr>
        <p:spPr>
          <a:xfrm>
            <a:off x="548640" y="3886200"/>
            <a:ext cx="2057400" cy="256032"/>
          </a:xfrm>
          <a:prstGeom prst="rect">
            <a:avLst/>
          </a:prstGeom>
          <a:noFill/>
          <a:ln/>
        </p:spPr>
        <p:txBody>
          <a:bodyPr wrap="square" rtlCol="0" anchor="ctr"/>
          <a:lstStyle/>
          <a:p>
            <a:pPr marL="0" indent="0" algn="ctr">
              <a:buNone/>
            </a:pPr>
            <a:r>
              <a:rPr lang="en-US" sz="900" b="1" dirty="0">
                <a:solidFill>
                  <a:srgbClr val="1A6E8A"/>
                </a:solidFill>
                <a:latin typeface="Calibri" pitchFamily="34" charset="0"/>
                <a:ea typeface="Calibri" pitchFamily="34" charset="-122"/>
                <a:cs typeface="Calibri" pitchFamily="34" charset="-120"/>
              </a:rPr>
              <a:t>Coalition speed, SWC scale</a:t>
            </a:r>
            <a:endParaRPr lang="en-US" sz="9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CASE STUDY</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Trust position: SWC visible for the first time</a:t>
            </a:r>
            <a:endParaRPr lang="en-US" sz="2200" dirty="0"/>
          </a:p>
        </p:txBody>
      </p:sp>
      <p:sp>
        <p:nvSpPr>
          <p:cNvPr id="5" name="Text 3"/>
          <p:cNvSpPr/>
          <p:nvPr/>
        </p:nvSpPr>
        <p:spPr>
          <a:xfrm>
            <a:off x="548640" y="1417320"/>
            <a:ext cx="8046720" cy="3199650"/>
          </a:xfrm>
          <a:prstGeom prst="rect">
            <a:avLst/>
          </a:prstGeom>
          <a:noFill/>
          <a:ln/>
        </p:spPr>
        <p:txBody>
          <a:bodyPr wrap="square" rtlCol="0" anchor="t"/>
          <a:lstStyle/>
          <a:p>
            <a:pPr marL="0" indent="0">
              <a:lnSpc>
                <a:spcPct val="120000"/>
              </a:lnSpc>
              <a:buNone/>
            </a:pPr>
            <a:r>
              <a:rPr lang="en-US" sz="1300" b="1" dirty="0">
                <a:solidFill>
                  <a:srgbClr val="3D3830"/>
                </a:solidFill>
                <a:latin typeface="Calibri" pitchFamily="34" charset="0"/>
                <a:ea typeface="Calibri" pitchFamily="34" charset="-122"/>
                <a:cs typeface="Calibri" pitchFamily="34" charset="-120"/>
              </a:rPr>
              <a:t>Before</a:t>
            </a:r>
            <a:r>
              <a:rPr lang="en-US" sz="1300" dirty="0">
                <a:solidFill>
                  <a:srgbClr val="3D3830"/>
                </a:solidFill>
                <a:latin typeface="Calibri" pitchFamily="34" charset="0"/>
                <a:ea typeface="Calibri" pitchFamily="34" charset="-122"/>
                <a:cs typeface="Calibri" pitchFamily="34" charset="-120"/>
              </a:rPr>
              <a:t>: NRDC at 305K followers, C-WIN publishing </a:t>
            </a:r>
            <a:r>
              <a:rPr lang="en-US" sz="1300" dirty="0" err="1">
                <a:solidFill>
                  <a:srgbClr val="3D3830"/>
                </a:solidFill>
                <a:latin typeface="Calibri" pitchFamily="34" charset="0"/>
                <a:ea typeface="Calibri" pitchFamily="34" charset="-122"/>
                <a:cs typeface="Calibri" pitchFamily="34" charset="-120"/>
              </a:rPr>
              <a:t>Substacks</a:t>
            </a:r>
            <a:r>
              <a:rPr lang="en-US" sz="1300" dirty="0">
                <a:solidFill>
                  <a:srgbClr val="3D3830"/>
                </a:solidFill>
                <a:latin typeface="Calibri" pitchFamily="34" charset="0"/>
                <a:ea typeface="Calibri" pitchFamily="34" charset="-122"/>
                <a:cs typeface="Calibri" pitchFamily="34" charset="-120"/>
              </a:rPr>
              <a:t>, the Floodplain Forward Coalition running multi-platform comms through NCWA. SWC at 2,800 followers, 370 on LinkedIn, one public statement per month, and a website that tells the same story five times.</a:t>
            </a:r>
            <a:endParaRPr lang="en-US" sz="1300" dirty="0"/>
          </a:p>
          <a:p>
            <a:pPr marL="0" indent="0">
              <a:lnSpc>
                <a:spcPct val="120000"/>
              </a:lnSpc>
              <a:buNone/>
            </a:pPr>
            <a:endParaRPr lang="en-US" sz="1300" dirty="0"/>
          </a:p>
          <a:p>
            <a:pPr marL="0" indent="0">
              <a:lnSpc>
                <a:spcPct val="120000"/>
              </a:lnSpc>
              <a:buNone/>
            </a:pPr>
            <a:r>
              <a:rPr lang="en-US" sz="1300" b="1" i="1" dirty="0">
                <a:solidFill>
                  <a:srgbClr val="3D3830"/>
                </a:solidFill>
                <a:latin typeface="Calibri" pitchFamily="34" charset="0"/>
                <a:ea typeface="Calibri" pitchFamily="34" charset="-122"/>
                <a:cs typeface="Calibri" pitchFamily="34" charset="-120"/>
              </a:rPr>
              <a:t>After</a:t>
            </a:r>
            <a:r>
              <a:rPr lang="en-US" sz="1300" dirty="0">
                <a:solidFill>
                  <a:srgbClr val="3D3830"/>
                </a:solidFill>
                <a:latin typeface="Calibri" pitchFamily="34" charset="0"/>
                <a:ea typeface="Calibri" pitchFamily="34" charset="-122"/>
                <a:cs typeface="Calibri" pitchFamily="34" charset="-120"/>
              </a:rPr>
              <a:t>: SWC operates a daily-cadence X presence. A Science Synthesis Portal no other water agency has. A War Room monitoring and responding in real time. YouTube, newsletter, podcast, ambassador network, 27-agency cascade, and a website that tracks everything.</a:t>
            </a:r>
            <a:endParaRPr lang="en-US" sz="1300" dirty="0"/>
          </a:p>
          <a:p>
            <a:pPr marL="0" indent="0">
              <a:lnSpc>
                <a:spcPct val="120000"/>
              </a:lnSpc>
              <a:buNone/>
            </a:pPr>
            <a:endParaRPr lang="en-US" sz="1300" dirty="0"/>
          </a:p>
          <a:p>
            <a:pPr marL="0" indent="0">
              <a:lnSpc>
                <a:spcPct val="120000"/>
              </a:lnSpc>
              <a:buNone/>
            </a:pPr>
            <a:r>
              <a:rPr lang="en-US" sz="1300" b="1" dirty="0">
                <a:solidFill>
                  <a:srgbClr val="3D3830"/>
                </a:solidFill>
                <a:latin typeface="Calibri" pitchFamily="34" charset="0"/>
                <a:ea typeface="Calibri" pitchFamily="34" charset="-122"/>
                <a:cs typeface="Calibri" pitchFamily="34" charset="-120"/>
              </a:rPr>
              <a:t>The Floodplain Forward Coalition has proven this is achievable. HRL proves the water policy community responds. SWC has the budget, science, coalition, and infrastructure to match its institutional position.</a:t>
            </a:r>
            <a:endParaRPr lang="en-US" sz="1300" b="1" dirty="0"/>
          </a:p>
        </p:txBody>
      </p:sp>
      <p:sp>
        <p:nvSpPr>
          <p:cNvPr id="6" name="Shape 4"/>
          <p:cNvSpPr/>
          <p:nvPr/>
        </p:nvSpPr>
        <p:spPr>
          <a:xfrm>
            <a:off x="548640" y="3886200"/>
            <a:ext cx="1371600" cy="256032"/>
          </a:xfrm>
          <a:prstGeom prst="roundRect">
            <a:avLst>
              <a:gd name="adj" fmla="val 50000"/>
            </a:avLst>
          </a:prstGeom>
          <a:solidFill>
            <a:srgbClr val="F7F2E8"/>
          </a:solidFill>
          <a:ln/>
        </p:spPr>
        <p:txBody>
          <a:bodyPr/>
          <a:lstStyle/>
          <a:p>
            <a:endParaRPr lang="en-US"/>
          </a:p>
        </p:txBody>
      </p:sp>
      <p:sp>
        <p:nvSpPr>
          <p:cNvPr id="7" name="Text 5"/>
          <p:cNvSpPr/>
          <p:nvPr/>
        </p:nvSpPr>
        <p:spPr>
          <a:xfrm>
            <a:off x="548640" y="3886200"/>
            <a:ext cx="1371600" cy="256032"/>
          </a:xfrm>
          <a:prstGeom prst="rect">
            <a:avLst/>
          </a:prstGeom>
          <a:noFill/>
          <a:ln/>
        </p:spPr>
        <p:txBody>
          <a:bodyPr wrap="square" rtlCol="0" anchor="ctr"/>
          <a:lstStyle/>
          <a:p>
            <a:pPr marL="0" indent="0" algn="ctr">
              <a:buNone/>
            </a:pPr>
            <a:r>
              <a:rPr lang="en-US" sz="900" b="1" dirty="0">
                <a:solidFill>
                  <a:srgbClr val="A47520"/>
                </a:solidFill>
                <a:latin typeface="Calibri" pitchFamily="34" charset="0"/>
                <a:ea typeface="Calibri" pitchFamily="34" charset="-122"/>
                <a:cs typeface="Calibri" pitchFamily="34" charset="-120"/>
              </a:rPr>
              <a:t>$113-143K Year 1</a:t>
            </a:r>
            <a:endParaRPr lang="en-US" sz="900" dirty="0"/>
          </a:p>
        </p:txBody>
      </p:sp>
      <p:sp>
        <p:nvSpPr>
          <p:cNvPr id="8" name="Shape 6"/>
          <p:cNvSpPr/>
          <p:nvPr/>
        </p:nvSpPr>
        <p:spPr>
          <a:xfrm>
            <a:off x="2029968" y="3886200"/>
            <a:ext cx="1371600" cy="256032"/>
          </a:xfrm>
          <a:prstGeom prst="roundRect">
            <a:avLst>
              <a:gd name="adj" fmla="val 50000"/>
            </a:avLst>
          </a:prstGeom>
          <a:solidFill>
            <a:srgbClr val="EDF5EF"/>
          </a:solidFill>
          <a:ln/>
        </p:spPr>
        <p:txBody>
          <a:bodyPr/>
          <a:lstStyle/>
          <a:p>
            <a:endParaRPr lang="en-US"/>
          </a:p>
        </p:txBody>
      </p:sp>
      <p:sp>
        <p:nvSpPr>
          <p:cNvPr id="9" name="Text 7"/>
          <p:cNvSpPr/>
          <p:nvPr/>
        </p:nvSpPr>
        <p:spPr>
          <a:xfrm>
            <a:off x="2029968" y="3886200"/>
            <a:ext cx="1371600" cy="256032"/>
          </a:xfrm>
          <a:prstGeom prst="rect">
            <a:avLst/>
          </a:prstGeom>
          <a:noFill/>
          <a:ln/>
        </p:spPr>
        <p:txBody>
          <a:bodyPr wrap="square" rtlCol="0" anchor="ctr"/>
          <a:lstStyle/>
          <a:p>
            <a:pPr marL="0" indent="0" algn="ctr">
              <a:buNone/>
            </a:pPr>
            <a:r>
              <a:rPr lang="en-US" sz="900" b="1" dirty="0">
                <a:solidFill>
                  <a:srgbClr val="2D7A3E"/>
                </a:solidFill>
                <a:latin typeface="Calibri" pitchFamily="34" charset="0"/>
                <a:ea typeface="Calibri" pitchFamily="34" charset="-122"/>
                <a:cs typeface="Calibri" pitchFamily="34" charset="-120"/>
              </a:rPr>
              <a:t>$88-120K ongoing</a:t>
            </a:r>
            <a:endParaRPr lang="en-US" sz="9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CASE STUDY</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Coordination: Allies amplifying each other</a:t>
            </a:r>
            <a:endParaRPr lang="en-US" sz="2200" dirty="0"/>
          </a:p>
        </p:txBody>
      </p:sp>
      <p:sp>
        <p:nvSpPr>
          <p:cNvPr id="5" name="Text 3"/>
          <p:cNvSpPr/>
          <p:nvPr/>
        </p:nvSpPr>
        <p:spPr>
          <a:xfrm>
            <a:off x="548640" y="1417319"/>
            <a:ext cx="8046720" cy="3289591"/>
          </a:xfrm>
          <a:prstGeom prst="rect">
            <a:avLst/>
          </a:prstGeom>
          <a:noFill/>
          <a:ln/>
        </p:spPr>
        <p:txBody>
          <a:bodyPr wrap="square" rtlCol="0" anchor="t"/>
          <a:lstStyle/>
          <a:p>
            <a:pPr>
              <a:lnSpc>
                <a:spcPct val="130000"/>
              </a:lnSpc>
            </a:pPr>
            <a:r>
              <a:rPr lang="en-US" sz="1300" b="1" dirty="0">
                <a:solidFill>
                  <a:srgbClr val="3D3830"/>
                </a:solidFill>
                <a:latin typeface="Calibri" pitchFamily="34" charset="0"/>
                <a:ea typeface="Calibri" pitchFamily="34" charset="-122"/>
                <a:cs typeface="Calibri" pitchFamily="34" charset="-120"/>
              </a:rPr>
              <a:t>SWC is the institutional anchor. Floodplain Forward is the restoration narrative. HRL is the compliance pathway. </a:t>
            </a:r>
          </a:p>
          <a:p>
            <a:pPr>
              <a:lnSpc>
                <a:spcPct val="130000"/>
              </a:lnSpc>
            </a:pPr>
            <a:endParaRPr lang="en-US" sz="1300" b="1" dirty="0">
              <a:solidFill>
                <a:srgbClr val="3D3830"/>
              </a:solidFill>
              <a:latin typeface="Calibri" pitchFamily="34" charset="0"/>
              <a:ea typeface="Calibri" pitchFamily="34" charset="-122"/>
              <a:cs typeface="Calibri" pitchFamily="34" charset="-120"/>
            </a:endParaRPr>
          </a:p>
          <a:p>
            <a:pPr>
              <a:lnSpc>
                <a:spcPct val="130000"/>
              </a:lnSpc>
            </a:pPr>
            <a:r>
              <a:rPr lang="en-US" sz="1300" dirty="0">
                <a:solidFill>
                  <a:srgbClr val="3D3830"/>
                </a:solidFill>
                <a:latin typeface="Calibri" pitchFamily="34" charset="0"/>
                <a:ea typeface="Calibri" pitchFamily="34" charset="-122"/>
                <a:cs typeface="Calibri" pitchFamily="34" charset="-120"/>
              </a:rPr>
              <a:t>The Floodplain Forward Coalition, HRL, and SWC share researchers (Jeffres, Cordoleani, Connon), share coalition members, and share policy goals.</a:t>
            </a:r>
            <a:endParaRPr lang="en-US" sz="1300" dirty="0"/>
          </a:p>
          <a:p>
            <a:pPr marL="0" indent="0">
              <a:lnSpc>
                <a:spcPct val="130000"/>
              </a:lnSpc>
              <a:buNone/>
            </a:pPr>
            <a:endParaRPr lang="en-US" sz="1300" dirty="0"/>
          </a:p>
          <a:p>
            <a:pPr marL="0" indent="0">
              <a:lnSpc>
                <a:spcPct val="130000"/>
              </a:lnSpc>
              <a:buNone/>
            </a:pPr>
            <a:r>
              <a:rPr lang="en-US" sz="1300" dirty="0">
                <a:solidFill>
                  <a:srgbClr val="3D3830"/>
                </a:solidFill>
                <a:latin typeface="Calibri" pitchFamily="34" charset="0"/>
                <a:ea typeface="Calibri" pitchFamily="34" charset="-122"/>
                <a:cs typeface="Calibri" pitchFamily="34" charset="-120"/>
              </a:rPr>
              <a:t>When NCWA publishes a Floodplain Forward success story featuring Jeffres, SWC amplifies it and tags the Science Portal entry. When HRL releases a Functional Flows factsheet, SWC’s newsletter features it and the cascade distributes it. When the War Room detects an opposition attack, the ambassador network responds with coordinated science.</a:t>
            </a:r>
            <a:endParaRPr lang="en-US" sz="1300" dirty="0"/>
          </a:p>
        </p:txBody>
      </p:sp>
      <p:sp>
        <p:nvSpPr>
          <p:cNvPr id="6" name="Shape 4"/>
          <p:cNvSpPr/>
          <p:nvPr/>
        </p:nvSpPr>
        <p:spPr>
          <a:xfrm>
            <a:off x="548640" y="3886200"/>
            <a:ext cx="1577340" cy="256032"/>
          </a:xfrm>
          <a:prstGeom prst="roundRect">
            <a:avLst>
              <a:gd name="adj" fmla="val 50000"/>
            </a:avLst>
          </a:prstGeom>
          <a:solidFill>
            <a:srgbClr val="EDF5EF"/>
          </a:solidFill>
          <a:ln/>
        </p:spPr>
        <p:txBody>
          <a:bodyPr/>
          <a:lstStyle/>
          <a:p>
            <a:endParaRPr lang="en-US"/>
          </a:p>
        </p:txBody>
      </p:sp>
      <p:sp>
        <p:nvSpPr>
          <p:cNvPr id="7" name="Text 5"/>
          <p:cNvSpPr/>
          <p:nvPr/>
        </p:nvSpPr>
        <p:spPr>
          <a:xfrm>
            <a:off x="548640" y="3886200"/>
            <a:ext cx="1577340" cy="256032"/>
          </a:xfrm>
          <a:prstGeom prst="rect">
            <a:avLst/>
          </a:prstGeom>
          <a:noFill/>
          <a:ln/>
        </p:spPr>
        <p:txBody>
          <a:bodyPr wrap="square" rtlCol="0" anchor="ctr"/>
          <a:lstStyle/>
          <a:p>
            <a:pPr marL="0" indent="0" algn="ctr">
              <a:buNone/>
            </a:pPr>
            <a:r>
              <a:rPr lang="en-US" sz="900" b="1" dirty="0">
                <a:solidFill>
                  <a:srgbClr val="2D7A3E"/>
                </a:solidFill>
                <a:latin typeface="Calibri" pitchFamily="34" charset="0"/>
                <a:ea typeface="Calibri" pitchFamily="34" charset="-122"/>
                <a:cs typeface="Calibri" pitchFamily="34" charset="-120"/>
              </a:rPr>
              <a:t>One trust ecosystem</a:t>
            </a:r>
            <a:endParaRPr lang="en-US" sz="900" dirty="0"/>
          </a:p>
        </p:txBody>
      </p:sp>
      <p:sp>
        <p:nvSpPr>
          <p:cNvPr id="8" name="Shape 6"/>
          <p:cNvSpPr/>
          <p:nvPr/>
        </p:nvSpPr>
        <p:spPr>
          <a:xfrm>
            <a:off x="2235708" y="3886200"/>
            <a:ext cx="1851660" cy="256032"/>
          </a:xfrm>
          <a:prstGeom prst="roundRect">
            <a:avLst>
              <a:gd name="adj" fmla="val 50000"/>
            </a:avLst>
          </a:prstGeom>
          <a:solidFill>
            <a:srgbClr val="EDF2F9"/>
          </a:solidFill>
          <a:ln/>
        </p:spPr>
        <p:txBody>
          <a:bodyPr/>
          <a:lstStyle/>
          <a:p>
            <a:endParaRPr lang="en-US"/>
          </a:p>
        </p:txBody>
      </p:sp>
      <p:sp>
        <p:nvSpPr>
          <p:cNvPr id="9" name="Text 7"/>
          <p:cNvSpPr/>
          <p:nvPr/>
        </p:nvSpPr>
        <p:spPr>
          <a:xfrm>
            <a:off x="2235708" y="3886200"/>
            <a:ext cx="1851660" cy="256032"/>
          </a:xfrm>
          <a:prstGeom prst="rect">
            <a:avLst/>
          </a:prstGeom>
          <a:noFill/>
          <a:ln/>
        </p:spPr>
        <p:txBody>
          <a:bodyPr wrap="square" rtlCol="0" anchor="ctr"/>
          <a:lstStyle/>
          <a:p>
            <a:pPr marL="0" indent="0" algn="ctr">
              <a:buNone/>
            </a:pPr>
            <a:r>
              <a:rPr lang="en-US" sz="900" b="1" dirty="0">
                <a:solidFill>
                  <a:srgbClr val="2B5EA7"/>
                </a:solidFill>
                <a:latin typeface="Calibri" pitchFamily="34" charset="0"/>
                <a:ea typeface="Calibri" pitchFamily="34" charset="-122"/>
                <a:cs typeface="Calibri" pitchFamily="34" charset="-120"/>
              </a:rPr>
              <a:t>Allies, not competitors</a:t>
            </a:r>
            <a:endParaRPr lang="en-US" sz="9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45AB14B-34C0-02BB-4EB1-200D449903AF}"/>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B45504A9-DDD7-D278-6AC4-9744C070D10A}"/>
              </a:ext>
            </a:extLst>
          </p:cNvPr>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5B4FA0"/>
                </a:solidFill>
                <a:latin typeface="Consolas" pitchFamily="34" charset="0"/>
                <a:ea typeface="Consolas" pitchFamily="34" charset="-122"/>
                <a:cs typeface="Consolas" pitchFamily="34" charset="-120"/>
              </a:rPr>
              <a:t>CASE STUDY</a:t>
            </a:r>
            <a:endParaRPr lang="en-US" sz="900" dirty="0"/>
          </a:p>
        </p:txBody>
      </p:sp>
      <p:sp>
        <p:nvSpPr>
          <p:cNvPr id="3" name="Shape 1">
            <a:extLst>
              <a:ext uri="{FF2B5EF4-FFF2-40B4-BE49-F238E27FC236}">
                <a16:creationId xmlns:a16="http://schemas.microsoft.com/office/drawing/2014/main" id="{84BADA1F-7715-C94B-7618-4B414EE03958}"/>
              </a:ext>
            </a:extLst>
          </p:cNvPr>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a:extLst>
              <a:ext uri="{FF2B5EF4-FFF2-40B4-BE49-F238E27FC236}">
                <a16:creationId xmlns:a16="http://schemas.microsoft.com/office/drawing/2014/main" id="{E634106F-5D93-FA05-DB80-EC1EA5D3DF73}"/>
              </a:ext>
            </a:extLst>
          </p:cNvPr>
          <p:cNvSpPr/>
          <p:nvPr/>
        </p:nvSpPr>
        <p:spPr>
          <a:xfrm>
            <a:off x="548640" y="777240"/>
            <a:ext cx="8046720" cy="548640"/>
          </a:xfrm>
          <a:prstGeom prst="rect">
            <a:avLst/>
          </a:prstGeom>
          <a:noFill/>
          <a:ln/>
        </p:spPr>
        <p:txBody>
          <a:bodyPr wrap="square" rtlCol="0" anchor="ctr"/>
          <a:lstStyle/>
          <a:p>
            <a:pPr marL="0" indent="0">
              <a:buNone/>
            </a:pPr>
            <a:endParaRPr lang="en-US" sz="2200" dirty="0"/>
          </a:p>
        </p:txBody>
      </p:sp>
      <p:sp>
        <p:nvSpPr>
          <p:cNvPr id="10" name="Text 0">
            <a:extLst>
              <a:ext uri="{FF2B5EF4-FFF2-40B4-BE49-F238E27FC236}">
                <a16:creationId xmlns:a16="http://schemas.microsoft.com/office/drawing/2014/main" id="{D48E093C-44DC-CADF-0A5E-57669A4E1DDC}"/>
              </a:ext>
            </a:extLst>
          </p:cNvPr>
          <p:cNvSpPr/>
          <p:nvPr/>
        </p:nvSpPr>
        <p:spPr>
          <a:xfrm>
            <a:off x="548640" y="1508759"/>
            <a:ext cx="7947785" cy="2922307"/>
          </a:xfrm>
          <a:prstGeom prst="rect">
            <a:avLst/>
          </a:prstGeom>
          <a:noFill/>
          <a:ln/>
        </p:spPr>
        <p:txBody>
          <a:bodyPr wrap="square" rtlCol="0" anchor="t"/>
          <a:lstStyle/>
          <a:p>
            <a:r>
              <a:rPr lang="en-US" sz="2000" dirty="0">
                <a:latin typeface="Calibri" panose="020F0502020204030204" pitchFamily="34" charset="0"/>
                <a:cs typeface="Calibri" panose="020F0502020204030204" pitchFamily="34" charset="0"/>
              </a:rPr>
              <a:t>  </a:t>
            </a:r>
            <a:endParaRPr lang="en-US" sz="2800" dirty="0">
              <a:latin typeface="Calibri" panose="020F0502020204030204" pitchFamily="34" charset="0"/>
              <a:cs typeface="Calibri" panose="020F0502020204030204" pitchFamily="34" charset="0"/>
            </a:endParaRPr>
          </a:p>
          <a:p>
            <a:endParaRPr lang="en-US" sz="2800" dirty="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19B5A0C3-B9B3-7D0A-5BD9-C28CA17485EF}"/>
              </a:ext>
            </a:extLst>
          </p:cNvPr>
          <p:cNvSpPr txBox="1"/>
          <p:nvPr/>
        </p:nvSpPr>
        <p:spPr>
          <a:xfrm>
            <a:off x="596608" y="914399"/>
            <a:ext cx="7947784" cy="584775"/>
          </a:xfrm>
          <a:prstGeom prst="rect">
            <a:avLst/>
          </a:prstGeom>
          <a:noFill/>
        </p:spPr>
        <p:txBody>
          <a:bodyPr wrap="square" rtlCol="0">
            <a:spAutoFit/>
          </a:bodyPr>
          <a:lstStyle/>
          <a:p>
            <a:pPr algn="ctr"/>
            <a:r>
              <a:rPr lang="en-US" sz="3200" dirty="0">
                <a:latin typeface="Georgia" panose="02040502050405020303" pitchFamily="18" charset="0"/>
              </a:rPr>
              <a:t>True ROI Achieved</a:t>
            </a:r>
          </a:p>
        </p:txBody>
      </p:sp>
      <p:sp>
        <p:nvSpPr>
          <p:cNvPr id="9" name="TextBox 8">
            <a:extLst>
              <a:ext uri="{FF2B5EF4-FFF2-40B4-BE49-F238E27FC236}">
                <a16:creationId xmlns:a16="http://schemas.microsoft.com/office/drawing/2014/main" id="{C115BA7A-E5CA-01CC-25CC-EEEB094B7A91}"/>
              </a:ext>
            </a:extLst>
          </p:cNvPr>
          <p:cNvSpPr txBox="1"/>
          <p:nvPr/>
        </p:nvSpPr>
        <p:spPr>
          <a:xfrm>
            <a:off x="548640" y="1636333"/>
            <a:ext cx="8046720" cy="2031325"/>
          </a:xfrm>
          <a:prstGeom prst="rect">
            <a:avLst/>
          </a:prstGeom>
          <a:noFill/>
        </p:spPr>
        <p:txBody>
          <a:bodyPr wrap="square">
            <a:spAutoFit/>
          </a:bodyPr>
          <a:lstStyle/>
          <a:p>
            <a:r>
              <a:rPr lang="en-US" dirty="0"/>
              <a:t>An external affairs operation that converts science investment into a trusted voice within the HRL framework. In eight years, the Water Board will decide whether to continue, modify, or terminate the compliance pathway SWC helped build. </a:t>
            </a:r>
          </a:p>
          <a:p>
            <a:endParaRPr lang="en-US" dirty="0"/>
          </a:p>
          <a:p>
            <a:r>
              <a:rPr lang="en-US" dirty="0"/>
              <a:t>Every system in this architecture exists to ensure that when that vote happens, the science and the evidence of progress are in the hands of every policymaker, staffer, regulator, and agency that influences the outcome.</a:t>
            </a:r>
          </a:p>
        </p:txBody>
      </p:sp>
    </p:spTree>
    <p:extLst>
      <p:ext uri="{BB962C8B-B14F-4D97-AF65-F5344CB8AC3E}">
        <p14:creationId xmlns:p14="http://schemas.microsoft.com/office/powerpoint/2010/main" val="2028186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F0EDE8"/>
        </a:solidFill>
        <a:effectLst/>
      </p:bgPr>
    </p:bg>
    <p:spTree>
      <p:nvGrpSpPr>
        <p:cNvPr id="1" name=""/>
        <p:cNvGrpSpPr/>
        <p:nvPr/>
      </p:nvGrpSpPr>
      <p:grpSpPr>
        <a:xfrm>
          <a:off x="0" y="0"/>
          <a:ext cx="0" cy="0"/>
          <a:chOff x="0" y="0"/>
          <a:chExt cx="0" cy="0"/>
        </a:xfrm>
      </p:grpSpPr>
      <p:sp>
        <p:nvSpPr>
          <p:cNvPr id="2" name="Text 0"/>
          <p:cNvSpPr/>
          <p:nvPr/>
        </p:nvSpPr>
        <p:spPr>
          <a:xfrm>
            <a:off x="731520" y="1280160"/>
            <a:ext cx="7680960" cy="365760"/>
          </a:xfrm>
          <a:prstGeom prst="rect">
            <a:avLst/>
          </a:prstGeom>
          <a:noFill/>
          <a:ln/>
        </p:spPr>
        <p:txBody>
          <a:bodyPr wrap="square" rtlCol="0" anchor="ctr"/>
          <a:lstStyle/>
          <a:p>
            <a:pPr marL="0" indent="0">
              <a:buNone/>
            </a:pPr>
            <a:r>
              <a:rPr lang="en-US" sz="1000" kern="0" spc="400" dirty="0">
                <a:solidFill>
                  <a:srgbClr val="2B5EA7"/>
                </a:solidFill>
                <a:latin typeface="Consolas" pitchFamily="34" charset="0"/>
                <a:ea typeface="Consolas" pitchFamily="34" charset="-122"/>
                <a:cs typeface="Consolas" pitchFamily="34" charset="-120"/>
              </a:rPr>
              <a:t>WORK SAMPLE</a:t>
            </a:r>
            <a:endParaRPr lang="en-US" sz="1000" dirty="0"/>
          </a:p>
        </p:txBody>
      </p:sp>
      <p:sp>
        <p:nvSpPr>
          <p:cNvPr id="3" name="Shape 1"/>
          <p:cNvSpPr/>
          <p:nvPr/>
        </p:nvSpPr>
        <p:spPr>
          <a:xfrm>
            <a:off x="731520" y="1691640"/>
            <a:ext cx="1097280" cy="0"/>
          </a:xfrm>
          <a:prstGeom prst="line">
            <a:avLst/>
          </a:prstGeom>
          <a:noFill/>
          <a:ln w="19050">
            <a:solidFill>
              <a:srgbClr val="2B5EA7"/>
            </a:solidFill>
            <a:prstDash val="solid"/>
          </a:ln>
        </p:spPr>
        <p:txBody>
          <a:bodyPr/>
          <a:lstStyle/>
          <a:p>
            <a:endParaRPr lang="en-US"/>
          </a:p>
        </p:txBody>
      </p:sp>
      <p:sp>
        <p:nvSpPr>
          <p:cNvPr id="4" name="Text 2"/>
          <p:cNvSpPr/>
          <p:nvPr/>
        </p:nvSpPr>
        <p:spPr>
          <a:xfrm>
            <a:off x="731520" y="1828800"/>
            <a:ext cx="7680960" cy="1280160"/>
          </a:xfrm>
          <a:prstGeom prst="rect">
            <a:avLst/>
          </a:prstGeom>
          <a:noFill/>
          <a:ln/>
        </p:spPr>
        <p:txBody>
          <a:bodyPr wrap="square" rtlCol="0" anchor="ctr"/>
          <a:lstStyle/>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Why big storms don’t mean</a:t>
            </a:r>
            <a:endParaRPr lang="en-US" sz="3200" dirty="0"/>
          </a:p>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enough water</a:t>
            </a:r>
            <a:endParaRPr lang="en-US" sz="3200" dirty="0"/>
          </a:p>
        </p:txBody>
      </p:sp>
      <p:sp>
        <p:nvSpPr>
          <p:cNvPr id="5" name="Text 3"/>
          <p:cNvSpPr/>
          <p:nvPr/>
        </p:nvSpPr>
        <p:spPr>
          <a:xfrm>
            <a:off x="731520" y="3200399"/>
            <a:ext cx="6400800" cy="1590085"/>
          </a:xfrm>
          <a:prstGeom prst="rect">
            <a:avLst/>
          </a:prstGeom>
          <a:noFill/>
          <a:ln/>
        </p:spPr>
        <p:txBody>
          <a:bodyPr wrap="square" rtlCol="0" anchor="ctr"/>
          <a:lstStyle/>
          <a:p>
            <a:pPr marL="0" indent="0">
              <a:lnSpc>
                <a:spcPct val="150000"/>
              </a:lnSpc>
              <a:buNone/>
            </a:pPr>
            <a:r>
              <a:rPr lang="en-US" sz="1300" dirty="0">
                <a:solidFill>
                  <a:srgbClr val="6B6358"/>
                </a:solidFill>
                <a:latin typeface="Calibri" pitchFamily="34" charset="0"/>
                <a:ea typeface="Calibri" pitchFamily="34" charset="-122"/>
                <a:cs typeface="Calibri" pitchFamily="34" charset="-120"/>
              </a:rPr>
              <a:t>As a work sample, I produced an explainer that, under full power, SWC could have reposted or shared alongside Dr. Chandra Sekhar Chilmakuri’s April 24, 2026, LinkedIn post that highlighted reduced snowpack, pumping constraints, and the need for real-time operational flexibility. All data verified against DWR sources. The slides that follow are static images, the graphic that would have been reposted would have been an animated carousel. </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2">
    <p:bg>
      <p:bgPr>
        <a:solidFill>
          <a:srgbClr val="F0EDE8"/>
        </a:solidFill>
        <a:effectLst/>
      </p:bgPr>
    </p:bg>
    <p:spTree>
      <p:nvGrpSpPr>
        <p:cNvPr id="1" name=""/>
        <p:cNvGrpSpPr/>
        <p:nvPr/>
      </p:nvGrpSpPr>
      <p:grpSpPr>
        <a:xfrm>
          <a:off x="0" y="0"/>
          <a:ext cx="0" cy="0"/>
          <a:chOff x="0" y="0"/>
          <a:chExt cx="0" cy="0"/>
        </a:xfrm>
      </p:grpSpPr>
      <p:sp>
        <p:nvSpPr>
          <p:cNvPr id="2" name="Text 0"/>
          <p:cNvSpPr/>
          <p:nvPr/>
        </p:nvSpPr>
        <p:spPr>
          <a:xfrm>
            <a:off x="731520" y="1280160"/>
            <a:ext cx="7680960" cy="365760"/>
          </a:xfrm>
          <a:prstGeom prst="rect">
            <a:avLst/>
          </a:prstGeom>
          <a:noFill/>
          <a:ln/>
        </p:spPr>
        <p:txBody>
          <a:bodyPr wrap="square" rtlCol="0" anchor="ctr"/>
          <a:lstStyle/>
          <a:p>
            <a:pPr marL="0" indent="0">
              <a:buNone/>
            </a:pPr>
            <a:r>
              <a:rPr lang="en-US" sz="1000" kern="0" spc="400" dirty="0">
                <a:solidFill>
                  <a:srgbClr val="B83A2E"/>
                </a:solidFill>
                <a:latin typeface="Consolas" pitchFamily="34" charset="0"/>
                <a:ea typeface="Consolas" pitchFamily="34" charset="-122"/>
                <a:cs typeface="Consolas" pitchFamily="34" charset="-120"/>
              </a:rPr>
              <a:t>SWC WEBSITE DIAGNOSTIC</a:t>
            </a:r>
            <a:endParaRPr lang="en-US" sz="1000" dirty="0"/>
          </a:p>
        </p:txBody>
      </p:sp>
      <p:sp>
        <p:nvSpPr>
          <p:cNvPr id="3" name="Shape 1"/>
          <p:cNvSpPr/>
          <p:nvPr/>
        </p:nvSpPr>
        <p:spPr>
          <a:xfrm>
            <a:off x="731520" y="1691640"/>
            <a:ext cx="1097280" cy="0"/>
          </a:xfrm>
          <a:prstGeom prst="line">
            <a:avLst/>
          </a:prstGeom>
          <a:noFill/>
          <a:ln w="19050">
            <a:solidFill>
              <a:srgbClr val="B83A2E"/>
            </a:solidFill>
            <a:prstDash val="solid"/>
          </a:ln>
        </p:spPr>
        <p:txBody>
          <a:bodyPr/>
          <a:lstStyle/>
          <a:p>
            <a:endParaRPr lang="en-US"/>
          </a:p>
        </p:txBody>
      </p:sp>
      <p:sp>
        <p:nvSpPr>
          <p:cNvPr id="4" name="Text 2"/>
          <p:cNvSpPr/>
          <p:nvPr/>
        </p:nvSpPr>
        <p:spPr>
          <a:xfrm>
            <a:off x="731520" y="1828800"/>
            <a:ext cx="7680960" cy="1280160"/>
          </a:xfrm>
          <a:prstGeom prst="rect">
            <a:avLst/>
          </a:prstGeom>
          <a:noFill/>
          <a:ln/>
        </p:spPr>
        <p:txBody>
          <a:bodyPr wrap="square" rtlCol="0" anchor="ctr"/>
          <a:lstStyle/>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swc.org is currently just a brochure,</a:t>
            </a:r>
            <a:endParaRPr lang="en-US" sz="3200" dirty="0"/>
          </a:p>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not a communications platform</a:t>
            </a:r>
            <a:endParaRPr lang="en-US" sz="3200" dirty="0"/>
          </a:p>
        </p:txBody>
      </p:sp>
      <p:sp>
        <p:nvSpPr>
          <p:cNvPr id="5" name="Text 3"/>
          <p:cNvSpPr/>
          <p:nvPr/>
        </p:nvSpPr>
        <p:spPr>
          <a:xfrm>
            <a:off x="731520" y="3200400"/>
            <a:ext cx="6400800" cy="1280160"/>
          </a:xfrm>
          <a:prstGeom prst="rect">
            <a:avLst/>
          </a:prstGeom>
          <a:noFill/>
          <a:ln/>
        </p:spPr>
        <p:txBody>
          <a:bodyPr wrap="square" rtlCol="0" anchor="ctr"/>
          <a:lstStyle/>
          <a:p>
            <a:pPr marL="0" indent="0">
              <a:lnSpc>
                <a:spcPct val="150000"/>
              </a:lnSpc>
              <a:buNone/>
            </a:pPr>
            <a:r>
              <a:rPr lang="en-US" sz="1300" dirty="0">
                <a:solidFill>
                  <a:srgbClr val="6B6358"/>
                </a:solidFill>
                <a:latin typeface="Calibri" pitchFamily="34" charset="0"/>
                <a:ea typeface="Calibri" pitchFamily="34" charset="-122"/>
                <a:cs typeface="Calibri" pitchFamily="34" charset="-120"/>
              </a:rPr>
              <a:t>The General Manager needs a site that drives SWC’s communications channels — tracking performance, capturing audiences, and publishing at the cadence the mission demands.</a:t>
            </a:r>
            <a:endParaRPr lang="en-US" sz="13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WORK SAMPLE</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pic>
        <p:nvPicPr>
          <p:cNvPr id="4" name="Image 0" descr="/home/claude/ws_step1.png"/>
          <p:cNvPicPr>
            <a:picLocks noChangeAspect="1"/>
          </p:cNvPicPr>
          <p:nvPr/>
        </p:nvPicPr>
        <p:blipFill>
          <a:blip r:embed="rId3"/>
          <a:stretch>
            <a:fillRect/>
          </a:stretch>
        </p:blipFill>
        <p:spPr>
          <a:xfrm>
            <a:off x="548640" y="777240"/>
            <a:ext cx="8046720" cy="1645920"/>
          </a:xfrm>
          <a:prstGeom prst="rect">
            <a:avLst/>
          </a:prstGeom>
        </p:spPr>
      </p:pic>
      <p:sp>
        <p:nvSpPr>
          <p:cNvPr id="5" name="Text 2"/>
          <p:cNvSpPr/>
          <p:nvPr/>
        </p:nvSpPr>
        <p:spPr>
          <a:xfrm>
            <a:off x="548640" y="822960"/>
            <a:ext cx="8046720" cy="548640"/>
          </a:xfrm>
          <a:prstGeom prst="rect">
            <a:avLst/>
          </a:prstGeom>
          <a:noFill/>
          <a:ln/>
        </p:spPr>
        <p:txBody>
          <a:bodyPr wrap="square" rtlCol="0" anchor="ctr"/>
          <a:lstStyle/>
          <a:p>
            <a:pPr marL="0" indent="0" algn="ctr">
              <a:buNone/>
            </a:pPr>
            <a:r>
              <a:rPr lang="en-US" sz="3600" dirty="0">
                <a:solidFill>
                  <a:srgbClr val="FFFFFF"/>
                </a:solidFill>
                <a:latin typeface="Calibri" pitchFamily="34" charset="0"/>
                <a:ea typeface="Calibri" pitchFamily="34" charset="-122"/>
                <a:cs typeface="Calibri" pitchFamily="34" charset="-120"/>
              </a:rPr>
              <a:t>🏔️</a:t>
            </a:r>
            <a:endParaRPr lang="en-US" sz="3600" dirty="0"/>
          </a:p>
        </p:txBody>
      </p:sp>
      <p:sp>
        <p:nvSpPr>
          <p:cNvPr id="6" name="Text 3"/>
          <p:cNvSpPr/>
          <p:nvPr/>
        </p:nvSpPr>
        <p:spPr>
          <a:xfrm>
            <a:off x="548640" y="1280160"/>
            <a:ext cx="8046720" cy="274320"/>
          </a:xfrm>
          <a:prstGeom prst="rect">
            <a:avLst/>
          </a:prstGeom>
          <a:noFill/>
          <a:ln/>
        </p:spPr>
        <p:txBody>
          <a:bodyPr wrap="square" rtlCol="0" anchor="ctr"/>
          <a:lstStyle/>
          <a:p>
            <a:pPr marL="0" indent="0" algn="ctr">
              <a:buNone/>
            </a:pPr>
            <a:r>
              <a:rPr lang="en-US" sz="900" dirty="0">
                <a:solidFill>
                  <a:srgbClr val="FFFFFF">
                    <a:alpha val="60000"/>
                  </a:srgbClr>
                </a:solidFill>
                <a:latin typeface="Consolas" pitchFamily="34" charset="0"/>
                <a:ea typeface="Consolas" pitchFamily="34" charset="-122"/>
                <a:cs typeface="Consolas" pitchFamily="34" charset="-120"/>
              </a:rPr>
              <a:t>STEP 1 OF 5</a:t>
            </a:r>
            <a:endParaRPr lang="en-US" sz="900" dirty="0"/>
          </a:p>
        </p:txBody>
      </p:sp>
      <p:sp>
        <p:nvSpPr>
          <p:cNvPr id="7" name="Text 4"/>
          <p:cNvSpPr/>
          <p:nvPr/>
        </p:nvSpPr>
        <p:spPr>
          <a:xfrm>
            <a:off x="548640" y="1554480"/>
            <a:ext cx="8046720" cy="457200"/>
          </a:xfrm>
          <a:prstGeom prst="rect">
            <a:avLst/>
          </a:prstGeom>
          <a:noFill/>
          <a:ln/>
        </p:spPr>
        <p:txBody>
          <a:bodyPr wrap="square" rtlCol="0" anchor="ctr"/>
          <a:lstStyle/>
          <a:p>
            <a:pPr marL="0" indent="0" algn="ctr">
              <a:buNone/>
            </a:pPr>
            <a:r>
              <a:rPr lang="en-US" sz="2000" dirty="0">
                <a:solidFill>
                  <a:srgbClr val="FFFFFF"/>
                </a:solidFill>
                <a:latin typeface="Georgia" pitchFamily="34" charset="0"/>
                <a:ea typeface="Georgia" pitchFamily="34" charset="-122"/>
                <a:cs typeface="Georgia" pitchFamily="34" charset="-120"/>
              </a:rPr>
              <a:t>California’s natural water tank</a:t>
            </a:r>
            <a:endParaRPr lang="en-US" sz="2000" dirty="0"/>
          </a:p>
        </p:txBody>
      </p:sp>
      <p:sp>
        <p:nvSpPr>
          <p:cNvPr id="8" name="Shape 5"/>
          <p:cNvSpPr/>
          <p:nvPr/>
        </p:nvSpPr>
        <p:spPr>
          <a:xfrm>
            <a:off x="548640" y="2514600"/>
            <a:ext cx="8046720" cy="502920"/>
          </a:xfrm>
          <a:prstGeom prst="rect">
            <a:avLst/>
          </a:prstGeom>
          <a:solidFill>
            <a:srgbClr val="FFFFFF"/>
          </a:solidFill>
          <a:ln w="6350">
            <a:solidFill>
              <a:srgbClr val="E2DDD5"/>
            </a:solidFill>
            <a:prstDash val="solid"/>
          </a:ln>
        </p:spPr>
        <p:txBody>
          <a:bodyPr/>
          <a:lstStyle/>
          <a:p>
            <a:endParaRPr lang="en-US"/>
          </a:p>
        </p:txBody>
      </p:sp>
      <p:sp>
        <p:nvSpPr>
          <p:cNvPr id="9" name="Text 6"/>
          <p:cNvSpPr/>
          <p:nvPr/>
        </p:nvSpPr>
        <p:spPr>
          <a:xfrm>
            <a:off x="731520" y="2514600"/>
            <a:ext cx="1371600" cy="502920"/>
          </a:xfrm>
          <a:prstGeom prst="rect">
            <a:avLst/>
          </a:prstGeom>
          <a:noFill/>
          <a:ln/>
        </p:spPr>
        <p:txBody>
          <a:bodyPr wrap="square" rtlCol="0" anchor="ctr"/>
          <a:lstStyle/>
          <a:p>
            <a:pPr marL="0" indent="0">
              <a:buNone/>
            </a:pPr>
            <a:r>
              <a:rPr lang="en-US" sz="2400" b="1" dirty="0">
                <a:solidFill>
                  <a:srgbClr val="2B5EA7"/>
                </a:solidFill>
                <a:latin typeface="Consolas" pitchFamily="34" charset="0"/>
                <a:ea typeface="Consolas" pitchFamily="34" charset="-122"/>
                <a:cs typeface="Consolas" pitchFamily="34" charset="-120"/>
              </a:rPr>
              <a:t>~30%</a:t>
            </a:r>
            <a:endParaRPr lang="en-US" sz="2400" dirty="0"/>
          </a:p>
        </p:txBody>
      </p:sp>
      <p:sp>
        <p:nvSpPr>
          <p:cNvPr id="10" name="Text 7"/>
          <p:cNvSpPr/>
          <p:nvPr/>
        </p:nvSpPr>
        <p:spPr>
          <a:xfrm>
            <a:off x="2194560" y="2514600"/>
            <a:ext cx="6217920" cy="5029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of California’s water supply comes from snowmelt</a:t>
            </a:r>
            <a:endParaRPr lang="en-US" sz="1100" dirty="0"/>
          </a:p>
        </p:txBody>
      </p:sp>
      <p:sp>
        <p:nvSpPr>
          <p:cNvPr id="11" name="Text 8"/>
          <p:cNvSpPr/>
          <p:nvPr/>
        </p:nvSpPr>
        <p:spPr>
          <a:xfrm>
            <a:off x="548640" y="3200400"/>
            <a:ext cx="8046720" cy="1645920"/>
          </a:xfrm>
          <a:prstGeom prst="rect">
            <a:avLst/>
          </a:prstGeom>
          <a:noFill/>
          <a:ln/>
        </p:spPr>
        <p:txBody>
          <a:bodyPr wrap="square" rtlCol="0" anchor="t"/>
          <a:lstStyle/>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Every winter, snow piles up in the Sierra Nevada mountains. This snowpack works like a giant frozen reservoir — it holds about a third of all the water California uses each year. As it slowly melts in spring and summer, it feeds rivers and fills the reservoirs that 27 million Californians depend on for drinking water, agriculture, and economic activity.</a:t>
            </a:r>
            <a:endParaRPr lang="en-US" sz="13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WORK SAMPLE</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pic>
        <p:nvPicPr>
          <p:cNvPr id="4" name="Image 0" descr="/home/claude/ws_step2.png"/>
          <p:cNvPicPr>
            <a:picLocks noChangeAspect="1"/>
          </p:cNvPicPr>
          <p:nvPr/>
        </p:nvPicPr>
        <p:blipFill>
          <a:blip r:embed="rId3"/>
          <a:stretch>
            <a:fillRect/>
          </a:stretch>
        </p:blipFill>
        <p:spPr>
          <a:xfrm>
            <a:off x="548640" y="777240"/>
            <a:ext cx="8046720" cy="1645920"/>
          </a:xfrm>
          <a:prstGeom prst="rect">
            <a:avLst/>
          </a:prstGeom>
        </p:spPr>
      </p:pic>
      <p:sp>
        <p:nvSpPr>
          <p:cNvPr id="5" name="Text 2"/>
          <p:cNvSpPr/>
          <p:nvPr/>
        </p:nvSpPr>
        <p:spPr>
          <a:xfrm>
            <a:off x="548640" y="822960"/>
            <a:ext cx="8046720" cy="548640"/>
          </a:xfrm>
          <a:prstGeom prst="rect">
            <a:avLst/>
          </a:prstGeom>
          <a:noFill/>
          <a:ln/>
        </p:spPr>
        <p:txBody>
          <a:bodyPr wrap="square" rtlCol="0" anchor="ctr"/>
          <a:lstStyle/>
          <a:p>
            <a:pPr marL="0" indent="0" algn="ctr">
              <a:buNone/>
            </a:pPr>
            <a:r>
              <a:rPr lang="en-US" sz="3600" dirty="0">
                <a:solidFill>
                  <a:srgbClr val="FFFFFF"/>
                </a:solidFill>
                <a:latin typeface="Calibri" pitchFamily="34" charset="0"/>
                <a:ea typeface="Calibri" pitchFamily="34" charset="-122"/>
                <a:cs typeface="Calibri" pitchFamily="34" charset="-120"/>
              </a:rPr>
              <a:t>🌡️</a:t>
            </a:r>
            <a:endParaRPr lang="en-US" sz="3600" dirty="0"/>
          </a:p>
        </p:txBody>
      </p:sp>
      <p:sp>
        <p:nvSpPr>
          <p:cNvPr id="6" name="Text 3"/>
          <p:cNvSpPr/>
          <p:nvPr/>
        </p:nvSpPr>
        <p:spPr>
          <a:xfrm>
            <a:off x="548640" y="1280160"/>
            <a:ext cx="8046720" cy="274320"/>
          </a:xfrm>
          <a:prstGeom prst="rect">
            <a:avLst/>
          </a:prstGeom>
          <a:noFill/>
          <a:ln/>
        </p:spPr>
        <p:txBody>
          <a:bodyPr wrap="square" rtlCol="0" anchor="ctr"/>
          <a:lstStyle/>
          <a:p>
            <a:pPr marL="0" indent="0" algn="ctr">
              <a:buNone/>
            </a:pPr>
            <a:r>
              <a:rPr lang="en-US" sz="900" dirty="0">
                <a:solidFill>
                  <a:srgbClr val="FFFFFF">
                    <a:alpha val="60000"/>
                  </a:srgbClr>
                </a:solidFill>
                <a:latin typeface="Consolas" pitchFamily="34" charset="0"/>
                <a:ea typeface="Consolas" pitchFamily="34" charset="-122"/>
                <a:cs typeface="Consolas" pitchFamily="34" charset="-120"/>
              </a:rPr>
              <a:t>STEP 2 OF 5</a:t>
            </a:r>
            <a:endParaRPr lang="en-US" sz="900" dirty="0"/>
          </a:p>
        </p:txBody>
      </p:sp>
      <p:sp>
        <p:nvSpPr>
          <p:cNvPr id="7" name="Text 4"/>
          <p:cNvSpPr/>
          <p:nvPr/>
        </p:nvSpPr>
        <p:spPr>
          <a:xfrm>
            <a:off x="548640" y="1554480"/>
            <a:ext cx="8046720" cy="457200"/>
          </a:xfrm>
          <a:prstGeom prst="rect">
            <a:avLst/>
          </a:prstGeom>
          <a:noFill/>
          <a:ln/>
        </p:spPr>
        <p:txBody>
          <a:bodyPr wrap="square" rtlCol="0" anchor="ctr"/>
          <a:lstStyle/>
          <a:p>
            <a:pPr marL="0" indent="0" algn="ctr">
              <a:buNone/>
            </a:pPr>
            <a:r>
              <a:rPr lang="en-US" sz="2000" dirty="0">
                <a:solidFill>
                  <a:srgbClr val="FFFFFF"/>
                </a:solidFill>
                <a:latin typeface="Georgia" pitchFamily="34" charset="0"/>
                <a:ea typeface="Georgia" pitchFamily="34" charset="-122"/>
                <a:cs typeface="Georgia" pitchFamily="34" charset="-120"/>
              </a:rPr>
              <a:t>The tank is leaking</a:t>
            </a:r>
            <a:endParaRPr lang="en-US" sz="2000" dirty="0"/>
          </a:p>
        </p:txBody>
      </p:sp>
      <p:sp>
        <p:nvSpPr>
          <p:cNvPr id="8" name="Shape 5"/>
          <p:cNvSpPr/>
          <p:nvPr/>
        </p:nvSpPr>
        <p:spPr>
          <a:xfrm>
            <a:off x="548640" y="2514600"/>
            <a:ext cx="8046720" cy="502920"/>
          </a:xfrm>
          <a:prstGeom prst="rect">
            <a:avLst/>
          </a:prstGeom>
          <a:solidFill>
            <a:srgbClr val="FFFFFF"/>
          </a:solidFill>
          <a:ln w="6350">
            <a:solidFill>
              <a:srgbClr val="E2DDD5"/>
            </a:solidFill>
            <a:prstDash val="solid"/>
          </a:ln>
        </p:spPr>
        <p:txBody>
          <a:bodyPr/>
          <a:lstStyle/>
          <a:p>
            <a:endParaRPr lang="en-US"/>
          </a:p>
        </p:txBody>
      </p:sp>
      <p:sp>
        <p:nvSpPr>
          <p:cNvPr id="9" name="Text 6"/>
          <p:cNvSpPr/>
          <p:nvPr/>
        </p:nvSpPr>
        <p:spPr>
          <a:xfrm>
            <a:off x="731520" y="2514600"/>
            <a:ext cx="1371600" cy="502920"/>
          </a:xfrm>
          <a:prstGeom prst="rect">
            <a:avLst/>
          </a:prstGeom>
          <a:noFill/>
          <a:ln/>
        </p:spPr>
        <p:txBody>
          <a:bodyPr wrap="square" rtlCol="0" anchor="ctr"/>
          <a:lstStyle/>
          <a:p>
            <a:pPr marL="0" indent="0">
              <a:buNone/>
            </a:pPr>
            <a:r>
              <a:rPr lang="en-US" sz="2400" b="1" dirty="0">
                <a:solidFill>
                  <a:srgbClr val="2B5EA7"/>
                </a:solidFill>
                <a:latin typeface="Consolas" pitchFamily="34" charset="0"/>
                <a:ea typeface="Consolas" pitchFamily="34" charset="-122"/>
                <a:cs typeface="Consolas" pitchFamily="34" charset="-120"/>
              </a:rPr>
              <a:t>6%</a:t>
            </a:r>
            <a:endParaRPr lang="en-US" sz="2400" dirty="0"/>
          </a:p>
        </p:txBody>
      </p:sp>
      <p:sp>
        <p:nvSpPr>
          <p:cNvPr id="10" name="Text 7"/>
          <p:cNvSpPr/>
          <p:nvPr/>
        </p:nvSpPr>
        <p:spPr>
          <a:xfrm>
            <a:off x="2194560" y="2514600"/>
            <a:ext cx="6217920" cy="5029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of average snowpack in the Northern Sierra on April 1, 2026</a:t>
            </a:r>
            <a:endParaRPr lang="en-US" sz="1100" dirty="0"/>
          </a:p>
        </p:txBody>
      </p:sp>
      <p:sp>
        <p:nvSpPr>
          <p:cNvPr id="11" name="Text 8"/>
          <p:cNvSpPr/>
          <p:nvPr/>
        </p:nvSpPr>
        <p:spPr>
          <a:xfrm>
            <a:off x="548640" y="3200400"/>
            <a:ext cx="8046720" cy="1645920"/>
          </a:xfrm>
          <a:prstGeom prst="rect">
            <a:avLst/>
          </a:prstGeom>
          <a:noFill/>
          <a:ln/>
        </p:spPr>
        <p:txBody>
          <a:bodyPr wrap="square" rtlCol="0" anchor="t"/>
          <a:lstStyle/>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Climate change is warming California’s storms. More precipitation falls as rain instead of snow. What snow does fall melts weeks — sometimes months — earlier than it used to. On April 1, 2026, DWR found no measurable snow at the Phillips Station snow course. Statewide snowpack was 18% of average. In the Northern Sierra, where the state’s largest reservoirs sit, it was just 6%. The snowpack peaked around February 24 — weeks ahead of schedule.</a:t>
            </a:r>
            <a:endParaRPr lang="en-US" sz="13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WORK SAMPLE</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pic>
        <p:nvPicPr>
          <p:cNvPr id="4" name="Image 0" descr="/home/claude/ws_step3.png"/>
          <p:cNvPicPr>
            <a:picLocks noChangeAspect="1"/>
          </p:cNvPicPr>
          <p:nvPr/>
        </p:nvPicPr>
        <p:blipFill>
          <a:blip r:embed="rId3"/>
          <a:stretch>
            <a:fillRect/>
          </a:stretch>
        </p:blipFill>
        <p:spPr>
          <a:xfrm>
            <a:off x="548640" y="777240"/>
            <a:ext cx="8046720" cy="1645920"/>
          </a:xfrm>
          <a:prstGeom prst="rect">
            <a:avLst/>
          </a:prstGeom>
        </p:spPr>
      </p:pic>
      <p:sp>
        <p:nvSpPr>
          <p:cNvPr id="5" name="Text 2"/>
          <p:cNvSpPr/>
          <p:nvPr/>
        </p:nvSpPr>
        <p:spPr>
          <a:xfrm>
            <a:off x="548640" y="822960"/>
            <a:ext cx="8046720" cy="548640"/>
          </a:xfrm>
          <a:prstGeom prst="rect">
            <a:avLst/>
          </a:prstGeom>
          <a:noFill/>
          <a:ln/>
        </p:spPr>
        <p:txBody>
          <a:bodyPr wrap="square" rtlCol="0" anchor="ctr"/>
          <a:lstStyle/>
          <a:p>
            <a:pPr marL="0" indent="0" algn="ctr">
              <a:buNone/>
            </a:pPr>
            <a:r>
              <a:rPr lang="en-US" sz="3600" dirty="0">
                <a:solidFill>
                  <a:srgbClr val="FFFFFF"/>
                </a:solidFill>
                <a:latin typeface="Calibri" pitchFamily="34" charset="0"/>
                <a:ea typeface="Calibri" pitchFamily="34" charset="-122"/>
                <a:cs typeface="Calibri" pitchFamily="34" charset="-120"/>
              </a:rPr>
              <a:t>🌊</a:t>
            </a:r>
            <a:endParaRPr lang="en-US" sz="3600" dirty="0"/>
          </a:p>
        </p:txBody>
      </p:sp>
      <p:sp>
        <p:nvSpPr>
          <p:cNvPr id="6" name="Text 3"/>
          <p:cNvSpPr/>
          <p:nvPr/>
        </p:nvSpPr>
        <p:spPr>
          <a:xfrm>
            <a:off x="548640" y="1280160"/>
            <a:ext cx="8046720" cy="274320"/>
          </a:xfrm>
          <a:prstGeom prst="rect">
            <a:avLst/>
          </a:prstGeom>
          <a:noFill/>
          <a:ln/>
        </p:spPr>
        <p:txBody>
          <a:bodyPr wrap="square" rtlCol="0" anchor="ctr"/>
          <a:lstStyle/>
          <a:p>
            <a:pPr marL="0" indent="0" algn="ctr">
              <a:buNone/>
            </a:pPr>
            <a:r>
              <a:rPr lang="en-US" sz="900" dirty="0">
                <a:solidFill>
                  <a:srgbClr val="FFFFFF">
                    <a:alpha val="60000"/>
                  </a:srgbClr>
                </a:solidFill>
                <a:latin typeface="Consolas" pitchFamily="34" charset="0"/>
                <a:ea typeface="Consolas" pitchFamily="34" charset="-122"/>
                <a:cs typeface="Consolas" pitchFamily="34" charset="-120"/>
              </a:rPr>
              <a:t>STEP 3 OF 5</a:t>
            </a:r>
            <a:endParaRPr lang="en-US" sz="900" dirty="0"/>
          </a:p>
        </p:txBody>
      </p:sp>
      <p:sp>
        <p:nvSpPr>
          <p:cNvPr id="7" name="Text 4"/>
          <p:cNvSpPr/>
          <p:nvPr/>
        </p:nvSpPr>
        <p:spPr>
          <a:xfrm>
            <a:off x="548640" y="1554480"/>
            <a:ext cx="8046720" cy="457200"/>
          </a:xfrm>
          <a:prstGeom prst="rect">
            <a:avLst/>
          </a:prstGeom>
          <a:noFill/>
          <a:ln/>
        </p:spPr>
        <p:txBody>
          <a:bodyPr wrap="square" rtlCol="0" anchor="ctr"/>
          <a:lstStyle/>
          <a:p>
            <a:pPr marL="0" indent="0" algn="ctr">
              <a:buNone/>
            </a:pPr>
            <a:r>
              <a:rPr lang="en-US" sz="2000" dirty="0">
                <a:solidFill>
                  <a:srgbClr val="FFFFFF"/>
                </a:solidFill>
                <a:latin typeface="Georgia" pitchFamily="34" charset="0"/>
                <a:ea typeface="Georgia" pitchFamily="34" charset="-122"/>
                <a:cs typeface="Georgia" pitchFamily="34" charset="-120"/>
              </a:rPr>
              <a:t>The water comes all at once</a:t>
            </a:r>
            <a:endParaRPr lang="en-US" sz="2000" dirty="0"/>
          </a:p>
        </p:txBody>
      </p:sp>
      <p:sp>
        <p:nvSpPr>
          <p:cNvPr id="8" name="Shape 5"/>
          <p:cNvSpPr/>
          <p:nvPr/>
        </p:nvSpPr>
        <p:spPr>
          <a:xfrm>
            <a:off x="548640" y="2514600"/>
            <a:ext cx="8046720" cy="502920"/>
          </a:xfrm>
          <a:prstGeom prst="rect">
            <a:avLst/>
          </a:prstGeom>
          <a:solidFill>
            <a:srgbClr val="FFFFFF"/>
          </a:solidFill>
          <a:ln w="6350">
            <a:solidFill>
              <a:srgbClr val="E2DDD5"/>
            </a:solidFill>
            <a:prstDash val="solid"/>
          </a:ln>
        </p:spPr>
        <p:txBody>
          <a:bodyPr/>
          <a:lstStyle/>
          <a:p>
            <a:endParaRPr lang="en-US"/>
          </a:p>
        </p:txBody>
      </p:sp>
      <p:sp>
        <p:nvSpPr>
          <p:cNvPr id="9" name="Text 6"/>
          <p:cNvSpPr/>
          <p:nvPr/>
        </p:nvSpPr>
        <p:spPr>
          <a:xfrm>
            <a:off x="731520" y="2514600"/>
            <a:ext cx="1371600" cy="502920"/>
          </a:xfrm>
          <a:prstGeom prst="rect">
            <a:avLst/>
          </a:prstGeom>
          <a:noFill/>
          <a:ln/>
        </p:spPr>
        <p:txBody>
          <a:bodyPr wrap="square" rtlCol="0" anchor="ctr"/>
          <a:lstStyle/>
          <a:p>
            <a:pPr marL="0" indent="0">
              <a:buNone/>
            </a:pPr>
            <a:r>
              <a:rPr lang="en-US" sz="2400" b="1" dirty="0">
                <a:solidFill>
                  <a:srgbClr val="2B5EA7"/>
                </a:solidFill>
                <a:latin typeface="Consolas" pitchFamily="34" charset="0"/>
                <a:ea typeface="Consolas" pitchFamily="34" charset="-122"/>
                <a:cs typeface="Consolas" pitchFamily="34" charset="-120"/>
              </a:rPr>
              <a:t>30%</a:t>
            </a:r>
            <a:endParaRPr lang="en-US" sz="2400" dirty="0"/>
          </a:p>
        </p:txBody>
      </p:sp>
      <p:sp>
        <p:nvSpPr>
          <p:cNvPr id="10" name="Text 7"/>
          <p:cNvSpPr/>
          <p:nvPr/>
        </p:nvSpPr>
        <p:spPr>
          <a:xfrm>
            <a:off x="2194560" y="2514600"/>
            <a:ext cx="6217920" cy="5029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of Table A — the current SWP allocation despite record December storms (DWR NTC 26-01)</a:t>
            </a:r>
            <a:endParaRPr lang="en-US" sz="1100" dirty="0"/>
          </a:p>
        </p:txBody>
      </p:sp>
      <p:sp>
        <p:nvSpPr>
          <p:cNvPr id="11" name="Text 8"/>
          <p:cNvSpPr/>
          <p:nvPr/>
        </p:nvSpPr>
        <p:spPr>
          <a:xfrm>
            <a:off x="548640" y="3200400"/>
            <a:ext cx="8046720" cy="1645920"/>
          </a:xfrm>
          <a:prstGeom prst="rect">
            <a:avLst/>
          </a:prstGeom>
          <a:noFill/>
          <a:ln/>
        </p:spPr>
        <p:txBody>
          <a:bodyPr wrap="square" rtlCol="0" anchor="t"/>
          <a:lstStyle/>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Instead of a slow, steady melt feeding reservoirs all summer, California now gets enormous bursts of water during short, intense storms — then nothing. In late December 2025 and January 2026, massive flows surged through the Delta. But the pumps that move that water to 27 million people in Southern and Central California couldn’t keep up. The SWP allocation sits at 30% of Table A — because the system couldn’t capture enough water when it was available.</a:t>
            </a:r>
            <a:endParaRPr lang="en-US" sz="13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WORK SAMPLE</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pic>
        <p:nvPicPr>
          <p:cNvPr id="4" name="Image 0" descr="/home/claude/ws_step4.png"/>
          <p:cNvPicPr>
            <a:picLocks noChangeAspect="1"/>
          </p:cNvPicPr>
          <p:nvPr/>
        </p:nvPicPr>
        <p:blipFill>
          <a:blip r:embed="rId3"/>
          <a:stretch>
            <a:fillRect/>
          </a:stretch>
        </p:blipFill>
        <p:spPr>
          <a:xfrm>
            <a:off x="548640" y="777240"/>
            <a:ext cx="8046720" cy="1645920"/>
          </a:xfrm>
          <a:prstGeom prst="rect">
            <a:avLst/>
          </a:prstGeom>
        </p:spPr>
      </p:pic>
      <p:sp>
        <p:nvSpPr>
          <p:cNvPr id="5" name="Text 2"/>
          <p:cNvSpPr/>
          <p:nvPr/>
        </p:nvSpPr>
        <p:spPr>
          <a:xfrm>
            <a:off x="548640" y="822960"/>
            <a:ext cx="8046720" cy="548640"/>
          </a:xfrm>
          <a:prstGeom prst="rect">
            <a:avLst/>
          </a:prstGeom>
          <a:noFill/>
          <a:ln/>
        </p:spPr>
        <p:txBody>
          <a:bodyPr wrap="square" rtlCol="0" anchor="ctr"/>
          <a:lstStyle/>
          <a:p>
            <a:pPr marL="0" indent="0" algn="ctr">
              <a:buNone/>
            </a:pPr>
            <a:r>
              <a:rPr lang="en-US" sz="3600" dirty="0">
                <a:solidFill>
                  <a:srgbClr val="FFFFFF"/>
                </a:solidFill>
                <a:latin typeface="Calibri" pitchFamily="34" charset="0"/>
                <a:ea typeface="Calibri" pitchFamily="34" charset="-122"/>
                <a:cs typeface="Calibri" pitchFamily="34" charset="-120"/>
              </a:rPr>
              <a:t>🚫</a:t>
            </a:r>
            <a:endParaRPr lang="en-US" sz="3600" dirty="0"/>
          </a:p>
        </p:txBody>
      </p:sp>
      <p:sp>
        <p:nvSpPr>
          <p:cNvPr id="6" name="Text 3"/>
          <p:cNvSpPr/>
          <p:nvPr/>
        </p:nvSpPr>
        <p:spPr>
          <a:xfrm>
            <a:off x="548640" y="1280160"/>
            <a:ext cx="8046720" cy="274320"/>
          </a:xfrm>
          <a:prstGeom prst="rect">
            <a:avLst/>
          </a:prstGeom>
          <a:noFill/>
          <a:ln/>
        </p:spPr>
        <p:txBody>
          <a:bodyPr wrap="square" rtlCol="0" anchor="ctr"/>
          <a:lstStyle/>
          <a:p>
            <a:pPr marL="0" indent="0" algn="ctr">
              <a:buNone/>
            </a:pPr>
            <a:r>
              <a:rPr lang="en-US" sz="900" dirty="0">
                <a:solidFill>
                  <a:srgbClr val="FFFFFF">
                    <a:alpha val="60000"/>
                  </a:srgbClr>
                </a:solidFill>
                <a:latin typeface="Consolas" pitchFamily="34" charset="0"/>
                <a:ea typeface="Consolas" pitchFamily="34" charset="-122"/>
                <a:cs typeface="Consolas" pitchFamily="34" charset="-120"/>
              </a:rPr>
              <a:t>STEP 4 OF 5</a:t>
            </a:r>
            <a:endParaRPr lang="en-US" sz="900" dirty="0"/>
          </a:p>
        </p:txBody>
      </p:sp>
      <p:sp>
        <p:nvSpPr>
          <p:cNvPr id="7" name="Text 4"/>
          <p:cNvSpPr/>
          <p:nvPr/>
        </p:nvSpPr>
        <p:spPr>
          <a:xfrm>
            <a:off x="548640" y="1554480"/>
            <a:ext cx="8046720" cy="457200"/>
          </a:xfrm>
          <a:prstGeom prst="rect">
            <a:avLst/>
          </a:prstGeom>
          <a:noFill/>
          <a:ln/>
        </p:spPr>
        <p:txBody>
          <a:bodyPr wrap="square" rtlCol="0" anchor="ctr"/>
          <a:lstStyle/>
          <a:p>
            <a:pPr marL="0" indent="0" algn="ctr">
              <a:buNone/>
            </a:pPr>
            <a:r>
              <a:rPr lang="en-US" sz="2000" dirty="0">
                <a:solidFill>
                  <a:srgbClr val="FFFFFF"/>
                </a:solidFill>
                <a:latin typeface="Georgia" pitchFamily="34" charset="0"/>
                <a:ea typeface="Georgia" pitchFamily="34" charset="-122"/>
                <a:cs typeface="Georgia" pitchFamily="34" charset="-120"/>
              </a:rPr>
              <a:t>Why can’t we catch it?</a:t>
            </a:r>
            <a:endParaRPr lang="en-US" sz="2000" dirty="0"/>
          </a:p>
        </p:txBody>
      </p:sp>
      <p:sp>
        <p:nvSpPr>
          <p:cNvPr id="8" name="Shape 5"/>
          <p:cNvSpPr/>
          <p:nvPr/>
        </p:nvSpPr>
        <p:spPr>
          <a:xfrm>
            <a:off x="548640" y="2514600"/>
            <a:ext cx="8046720" cy="502920"/>
          </a:xfrm>
          <a:prstGeom prst="rect">
            <a:avLst/>
          </a:prstGeom>
          <a:solidFill>
            <a:srgbClr val="FFFFFF"/>
          </a:solidFill>
          <a:ln w="6350">
            <a:solidFill>
              <a:srgbClr val="E2DDD5"/>
            </a:solidFill>
            <a:prstDash val="solid"/>
          </a:ln>
        </p:spPr>
        <p:txBody>
          <a:bodyPr/>
          <a:lstStyle/>
          <a:p>
            <a:endParaRPr lang="en-US"/>
          </a:p>
        </p:txBody>
      </p:sp>
      <p:sp>
        <p:nvSpPr>
          <p:cNvPr id="9" name="Text 6"/>
          <p:cNvSpPr/>
          <p:nvPr/>
        </p:nvSpPr>
        <p:spPr>
          <a:xfrm>
            <a:off x="731520" y="2514600"/>
            <a:ext cx="1371600" cy="502920"/>
          </a:xfrm>
          <a:prstGeom prst="rect">
            <a:avLst/>
          </a:prstGeom>
          <a:noFill/>
          <a:ln/>
        </p:spPr>
        <p:txBody>
          <a:bodyPr wrap="square" rtlCol="0" anchor="ctr"/>
          <a:lstStyle/>
          <a:p>
            <a:pPr marL="0" indent="0">
              <a:buNone/>
            </a:pPr>
            <a:r>
              <a:rPr lang="en-US" sz="2400" b="1" dirty="0">
                <a:solidFill>
                  <a:srgbClr val="2B5EA7"/>
                </a:solidFill>
                <a:latin typeface="Consolas" pitchFamily="34" charset="0"/>
                <a:ea typeface="Consolas" pitchFamily="34" charset="-122"/>
                <a:cs typeface="Consolas" pitchFamily="34" charset="-120"/>
              </a:rPr>
              <a:t>15K AF</a:t>
            </a:r>
            <a:endParaRPr lang="en-US" sz="2400" dirty="0"/>
          </a:p>
        </p:txBody>
      </p:sp>
      <p:sp>
        <p:nvSpPr>
          <p:cNvPr id="10" name="Text 7"/>
          <p:cNvSpPr/>
          <p:nvPr/>
        </p:nvSpPr>
        <p:spPr>
          <a:xfrm>
            <a:off x="2194560" y="2514600"/>
            <a:ext cx="6217920" cy="5029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additional water captured in Dec–Jan through ITP flexibility — enough for 45,000 homes for a year</a:t>
            </a:r>
            <a:endParaRPr lang="en-US" sz="1100" dirty="0"/>
          </a:p>
        </p:txBody>
      </p:sp>
      <p:sp>
        <p:nvSpPr>
          <p:cNvPr id="11" name="Text 8"/>
          <p:cNvSpPr/>
          <p:nvPr/>
        </p:nvSpPr>
        <p:spPr>
          <a:xfrm>
            <a:off x="548640" y="3200400"/>
            <a:ext cx="8046720" cy="1645920"/>
          </a:xfrm>
          <a:prstGeom prst="rect">
            <a:avLst/>
          </a:prstGeom>
          <a:noFill/>
          <a:ln/>
        </p:spPr>
        <p:txBody>
          <a:bodyPr wrap="square" rtlCol="0" anchor="t"/>
          <a:lstStyle/>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Two reasons. First, fish protection rules limit how fast the pumps can run — even during high-flow periods when the impacts to listed species are likely negligible. DWR’s own analysis showed that relaxing first-flush rules during the December storms captured 15,000 additional acre-feet of water. Second, reservoirs must maintain empty space for flood control, so they can’t always accept water when it’s available. The result: water flows through the Delta uncaptured during the brief windows when it is most abundant.</a:t>
            </a:r>
            <a:endParaRPr lang="en-US" sz="13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4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WORK SAMPLE</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pic>
        <p:nvPicPr>
          <p:cNvPr id="4" name="Image 0" descr="/home/claude/ws_step5.png"/>
          <p:cNvPicPr>
            <a:picLocks noChangeAspect="1"/>
          </p:cNvPicPr>
          <p:nvPr/>
        </p:nvPicPr>
        <p:blipFill>
          <a:blip r:embed="rId3"/>
          <a:stretch>
            <a:fillRect/>
          </a:stretch>
        </p:blipFill>
        <p:spPr>
          <a:xfrm>
            <a:off x="548640" y="777240"/>
            <a:ext cx="8046720" cy="1645920"/>
          </a:xfrm>
          <a:prstGeom prst="rect">
            <a:avLst/>
          </a:prstGeom>
        </p:spPr>
      </p:pic>
      <p:sp>
        <p:nvSpPr>
          <p:cNvPr id="5" name="Text 2"/>
          <p:cNvSpPr/>
          <p:nvPr/>
        </p:nvSpPr>
        <p:spPr>
          <a:xfrm>
            <a:off x="548640" y="822960"/>
            <a:ext cx="8046720" cy="548640"/>
          </a:xfrm>
          <a:prstGeom prst="rect">
            <a:avLst/>
          </a:prstGeom>
          <a:noFill/>
          <a:ln/>
        </p:spPr>
        <p:txBody>
          <a:bodyPr wrap="square" rtlCol="0" anchor="ctr"/>
          <a:lstStyle/>
          <a:p>
            <a:pPr marL="0" indent="0" algn="ctr">
              <a:buNone/>
            </a:pPr>
            <a:r>
              <a:rPr lang="en-US" sz="3600" dirty="0">
                <a:solidFill>
                  <a:srgbClr val="FFFFFF"/>
                </a:solidFill>
                <a:latin typeface="Calibri" pitchFamily="34" charset="0"/>
                <a:ea typeface="Calibri" pitchFamily="34" charset="-122"/>
                <a:cs typeface="Calibri" pitchFamily="34" charset="-120"/>
              </a:rPr>
              <a:t>🔧</a:t>
            </a:r>
            <a:endParaRPr lang="en-US" sz="3600" dirty="0"/>
          </a:p>
        </p:txBody>
      </p:sp>
      <p:sp>
        <p:nvSpPr>
          <p:cNvPr id="6" name="Text 3"/>
          <p:cNvSpPr/>
          <p:nvPr/>
        </p:nvSpPr>
        <p:spPr>
          <a:xfrm>
            <a:off x="548640" y="1280160"/>
            <a:ext cx="8046720" cy="274320"/>
          </a:xfrm>
          <a:prstGeom prst="rect">
            <a:avLst/>
          </a:prstGeom>
          <a:noFill/>
          <a:ln/>
        </p:spPr>
        <p:txBody>
          <a:bodyPr wrap="square" rtlCol="0" anchor="ctr"/>
          <a:lstStyle/>
          <a:p>
            <a:pPr marL="0" indent="0" algn="ctr">
              <a:buNone/>
            </a:pPr>
            <a:r>
              <a:rPr lang="en-US" sz="900" dirty="0">
                <a:solidFill>
                  <a:srgbClr val="FFFFFF">
                    <a:alpha val="60000"/>
                  </a:srgbClr>
                </a:solidFill>
                <a:latin typeface="Consolas" pitchFamily="34" charset="0"/>
                <a:ea typeface="Consolas" pitchFamily="34" charset="-122"/>
                <a:cs typeface="Consolas" pitchFamily="34" charset="-120"/>
              </a:rPr>
              <a:t>STEP 5 OF 5</a:t>
            </a:r>
            <a:endParaRPr lang="en-US" sz="900" dirty="0"/>
          </a:p>
        </p:txBody>
      </p:sp>
      <p:sp>
        <p:nvSpPr>
          <p:cNvPr id="7" name="Text 4"/>
          <p:cNvSpPr/>
          <p:nvPr/>
        </p:nvSpPr>
        <p:spPr>
          <a:xfrm>
            <a:off x="548640" y="1554480"/>
            <a:ext cx="8046720" cy="457200"/>
          </a:xfrm>
          <a:prstGeom prst="rect">
            <a:avLst/>
          </a:prstGeom>
          <a:noFill/>
          <a:ln/>
        </p:spPr>
        <p:txBody>
          <a:bodyPr wrap="square" rtlCol="0" anchor="ctr"/>
          <a:lstStyle/>
          <a:p>
            <a:pPr marL="0" indent="0" algn="ctr">
              <a:buNone/>
            </a:pPr>
            <a:r>
              <a:rPr lang="en-US" sz="2000" dirty="0">
                <a:solidFill>
                  <a:srgbClr val="FFFFFF"/>
                </a:solidFill>
                <a:latin typeface="Georgia" pitchFamily="34" charset="0"/>
                <a:ea typeface="Georgia" pitchFamily="34" charset="-122"/>
                <a:cs typeface="Georgia" pitchFamily="34" charset="-120"/>
              </a:rPr>
              <a:t>What needs to happen</a:t>
            </a:r>
            <a:endParaRPr lang="en-US" sz="2000" dirty="0"/>
          </a:p>
        </p:txBody>
      </p:sp>
      <p:sp>
        <p:nvSpPr>
          <p:cNvPr id="8" name="Shape 5"/>
          <p:cNvSpPr/>
          <p:nvPr/>
        </p:nvSpPr>
        <p:spPr>
          <a:xfrm>
            <a:off x="548640" y="2514600"/>
            <a:ext cx="8046720" cy="502920"/>
          </a:xfrm>
          <a:prstGeom prst="rect">
            <a:avLst/>
          </a:prstGeom>
          <a:solidFill>
            <a:srgbClr val="FFFFFF"/>
          </a:solidFill>
          <a:ln w="6350">
            <a:solidFill>
              <a:srgbClr val="E2DDD5"/>
            </a:solidFill>
            <a:prstDash val="solid"/>
          </a:ln>
        </p:spPr>
        <p:txBody>
          <a:bodyPr/>
          <a:lstStyle/>
          <a:p>
            <a:endParaRPr lang="en-US"/>
          </a:p>
        </p:txBody>
      </p:sp>
      <p:sp>
        <p:nvSpPr>
          <p:cNvPr id="9" name="Text 6"/>
          <p:cNvSpPr/>
          <p:nvPr/>
        </p:nvSpPr>
        <p:spPr>
          <a:xfrm>
            <a:off x="731520" y="2514600"/>
            <a:ext cx="1371600" cy="502920"/>
          </a:xfrm>
          <a:prstGeom prst="rect">
            <a:avLst/>
          </a:prstGeom>
          <a:noFill/>
          <a:ln/>
        </p:spPr>
        <p:txBody>
          <a:bodyPr wrap="square" rtlCol="0" anchor="ctr"/>
          <a:lstStyle/>
          <a:p>
            <a:pPr marL="0" indent="0">
              <a:buNone/>
            </a:pPr>
            <a:r>
              <a:rPr lang="en-US" sz="2400" b="1" dirty="0">
                <a:solidFill>
                  <a:srgbClr val="2B5EA7"/>
                </a:solidFill>
                <a:latin typeface="Consolas" pitchFamily="34" charset="0"/>
                <a:ea typeface="Consolas" pitchFamily="34" charset="-122"/>
                <a:cs typeface="Consolas" pitchFamily="34" charset="-120"/>
              </a:rPr>
              <a:t>27M</a:t>
            </a:r>
            <a:endParaRPr lang="en-US" sz="2400" dirty="0"/>
          </a:p>
        </p:txBody>
      </p:sp>
      <p:sp>
        <p:nvSpPr>
          <p:cNvPr id="10" name="Text 7"/>
          <p:cNvSpPr/>
          <p:nvPr/>
        </p:nvSpPr>
        <p:spPr>
          <a:xfrm>
            <a:off x="2194560" y="2514600"/>
            <a:ext cx="6217920" cy="5029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Californians who depend on a system built for a climate that no longer exists</a:t>
            </a:r>
            <a:endParaRPr lang="en-US" sz="1100" dirty="0"/>
          </a:p>
        </p:txBody>
      </p:sp>
      <p:sp>
        <p:nvSpPr>
          <p:cNvPr id="11" name="Text 8"/>
          <p:cNvSpPr/>
          <p:nvPr/>
        </p:nvSpPr>
        <p:spPr>
          <a:xfrm>
            <a:off x="548640" y="3200400"/>
            <a:ext cx="8046720" cy="1645920"/>
          </a:xfrm>
          <a:prstGeom prst="rect">
            <a:avLst/>
          </a:prstGeom>
          <a:noFill/>
          <a:ln/>
        </p:spPr>
        <p:txBody>
          <a:bodyPr wrap="square" rtlCol="0" anchor="t"/>
          <a:lstStyle/>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California needs to treat big storms as storage and recharge opportunities — consistent with Governor Newsom’s Executive Order N-16-25 on maximizing diversion, storage, and recharge when safe and feasible. That means science-based, real-time operational flexibility to pump faster when conditions allow while continuing to protect water quality and listed species. New conveyance like the Delta tunnel. More storage like Sites Reservoir. And expanded groundwater recharge to bank water underground for dry years.</a:t>
            </a:r>
            <a:endParaRPr lang="en-US" sz="13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name="Slide 4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B5EA7"/>
                </a:solidFill>
                <a:latin typeface="Consolas" pitchFamily="34" charset="0"/>
                <a:ea typeface="Consolas" pitchFamily="34" charset="-122"/>
                <a:cs typeface="Consolas" pitchFamily="34" charset="-120"/>
              </a:rPr>
              <a:t>WORK SAMPLE</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457200"/>
          </a:xfrm>
          <a:prstGeom prst="rect">
            <a:avLst/>
          </a:prstGeom>
          <a:noFill/>
          <a:ln/>
        </p:spPr>
        <p:txBody>
          <a:bodyPr wrap="square" rtlCol="0" anchor="ctr"/>
          <a:lstStyle/>
          <a:p>
            <a:pPr marL="0" indent="0">
              <a:buNone/>
            </a:pPr>
            <a:r>
              <a:rPr lang="en-US" sz="2200" i="1" dirty="0">
                <a:solidFill>
                  <a:srgbClr val="1A1714"/>
                </a:solidFill>
                <a:latin typeface="Georgia" pitchFamily="34" charset="0"/>
                <a:ea typeface="Georgia" pitchFamily="34" charset="-122"/>
                <a:cs typeface="Georgia" pitchFamily="34" charset="-120"/>
              </a:rPr>
              <a:t>Why this matters as a work sample</a:t>
            </a:r>
            <a:endParaRPr lang="en-US" sz="2200" dirty="0"/>
          </a:p>
        </p:txBody>
      </p:sp>
      <p:sp>
        <p:nvSpPr>
          <p:cNvPr id="5" name="Text 3"/>
          <p:cNvSpPr/>
          <p:nvPr/>
        </p:nvSpPr>
        <p:spPr>
          <a:xfrm>
            <a:off x="548640" y="1325880"/>
            <a:ext cx="8046720" cy="2926080"/>
          </a:xfrm>
          <a:prstGeom prst="rect">
            <a:avLst/>
          </a:prstGeom>
          <a:noFill/>
          <a:ln/>
        </p:spPr>
        <p:txBody>
          <a:bodyPr wrap="square" rtlCol="0" anchor="t"/>
          <a:lstStyle/>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Dr. Chilmakuri’s post reached his followers and whoever LinkedIn’s algorithm decided to show it to. This explainer translates the same data into a format designed for legislative staff, journalists, and the public — the audiences SWC’s digital transformation is built to reach.</a:t>
            </a:r>
            <a:endParaRPr lang="en-US" sz="1300" dirty="0"/>
          </a:p>
          <a:p>
            <a:pPr marL="0" indent="0">
              <a:lnSpc>
                <a:spcPct val="155000"/>
              </a:lnSpc>
              <a:buNone/>
            </a:pPr>
            <a:endParaRPr lang="en-US" sz="1300" dirty="0"/>
          </a:p>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Every number is sourced to a DWR release or NTC. The allocation figure (30% of Table A) is current as of NTC 26-01. The snowpack data (18% statewide, 6% Northern Sierra, no measurable snow at Phillips Station) comes from DWR’s April 1 survey. The ITP flexibility data (15,000 AF captured) comes from DWR’s January 29 announcement.</a:t>
            </a:r>
            <a:endParaRPr lang="en-US" sz="1300" dirty="0"/>
          </a:p>
          <a:p>
            <a:pPr marL="0" indent="0">
              <a:lnSpc>
                <a:spcPct val="155000"/>
              </a:lnSpc>
              <a:buNone/>
            </a:pPr>
            <a:endParaRPr lang="en-US" sz="1300" dirty="0"/>
          </a:p>
          <a:p>
            <a:pPr marL="0" indent="0">
              <a:lnSpc>
                <a:spcPct val="155000"/>
              </a:lnSpc>
              <a:buNone/>
            </a:pPr>
            <a:r>
              <a:rPr lang="en-US" sz="1300" dirty="0">
                <a:solidFill>
                  <a:srgbClr val="3D3830"/>
                </a:solidFill>
                <a:latin typeface="Calibri" pitchFamily="34" charset="0"/>
                <a:ea typeface="Calibri" pitchFamily="34" charset="-122"/>
                <a:cs typeface="Calibri" pitchFamily="34" charset="-120"/>
              </a:rPr>
              <a:t>This is what science-to-story looks like when accuracy is non-negotiable and time matters.</a:t>
            </a:r>
            <a:endParaRPr lang="en-US" sz="1300" dirty="0"/>
          </a:p>
        </p:txBody>
      </p:sp>
      <p:sp>
        <p:nvSpPr>
          <p:cNvPr id="6" name="Text 4"/>
          <p:cNvSpPr/>
          <p:nvPr/>
        </p:nvSpPr>
        <p:spPr>
          <a:xfrm>
            <a:off x="548640" y="4480560"/>
            <a:ext cx="8046720" cy="274320"/>
          </a:xfrm>
          <a:prstGeom prst="rect">
            <a:avLst/>
          </a:prstGeom>
          <a:noFill/>
          <a:ln/>
        </p:spPr>
        <p:txBody>
          <a:bodyPr wrap="square" rtlCol="0" anchor="ctr"/>
          <a:lstStyle/>
          <a:p>
            <a:pPr marL="0" indent="0" algn="ctr">
              <a:buNone/>
            </a:pPr>
            <a:r>
              <a:rPr lang="en-US" sz="900" dirty="0">
                <a:solidFill>
                  <a:srgbClr val="B8B0A3"/>
                </a:solidFill>
                <a:latin typeface="Consolas" pitchFamily="34" charset="0"/>
                <a:ea typeface="Consolas" pitchFamily="34" charset="-122"/>
                <a:cs typeface="Consolas" pitchFamily="34" charset="-120"/>
              </a:rPr>
              <a:t>Data: CA Dept. of Water Resources · DWR Bulletin 120 · NTC 26-01 · April 2026</a:t>
            </a:r>
            <a:endParaRPr lang="en-US" sz="9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name="Slide 46">
    <p:bg>
      <p:bgPr>
        <a:solidFill>
          <a:srgbClr val="F0EDE8"/>
        </a:solidFill>
        <a:effectLst/>
      </p:bgPr>
    </p:bg>
    <p:spTree>
      <p:nvGrpSpPr>
        <p:cNvPr id="1" name=""/>
        <p:cNvGrpSpPr/>
        <p:nvPr/>
      </p:nvGrpSpPr>
      <p:grpSpPr>
        <a:xfrm>
          <a:off x="0" y="0"/>
          <a:ext cx="0" cy="0"/>
          <a:chOff x="0" y="0"/>
          <a:chExt cx="0" cy="0"/>
        </a:xfrm>
      </p:grpSpPr>
      <p:sp>
        <p:nvSpPr>
          <p:cNvPr id="2" name="Text 0"/>
          <p:cNvSpPr/>
          <p:nvPr/>
        </p:nvSpPr>
        <p:spPr>
          <a:xfrm>
            <a:off x="731520" y="2011680"/>
            <a:ext cx="7680960" cy="548640"/>
          </a:xfrm>
          <a:prstGeom prst="rect">
            <a:avLst/>
          </a:prstGeom>
          <a:noFill/>
          <a:ln/>
        </p:spPr>
        <p:txBody>
          <a:bodyPr wrap="square" rtlCol="0" anchor="ctr"/>
          <a:lstStyle/>
          <a:p>
            <a:pPr marL="0" indent="0" algn="ctr">
              <a:buNone/>
            </a:pPr>
            <a:r>
              <a:rPr lang="en-US" sz="2400" dirty="0">
                <a:solidFill>
                  <a:srgbClr val="1A1714"/>
                </a:solidFill>
                <a:latin typeface="Georgia" pitchFamily="34" charset="0"/>
                <a:ea typeface="Georgia" pitchFamily="34" charset="-122"/>
                <a:cs typeface="Georgia" pitchFamily="34" charset="-120"/>
              </a:rPr>
              <a:t>This content can be further accessed or shared at </a:t>
            </a:r>
            <a:r>
              <a:rPr lang="en-US" sz="2400" dirty="0">
                <a:solidFill>
                  <a:srgbClr val="1A1714"/>
                </a:solidFill>
                <a:latin typeface="Georgia" pitchFamily="34" charset="0"/>
                <a:ea typeface="Georgia" pitchFamily="34" charset="-122"/>
                <a:cs typeface="Georgia" pitchFamily="34" charset="-120"/>
                <a:hlinkClick r:id="rId3"/>
              </a:rPr>
              <a:t>SWCForward.com</a:t>
            </a:r>
            <a:endParaRPr lang="en-US" sz="2400" dirty="0"/>
          </a:p>
        </p:txBody>
      </p:sp>
      <p:sp>
        <p:nvSpPr>
          <p:cNvPr id="3" name="Text 1"/>
          <p:cNvSpPr/>
          <p:nvPr/>
        </p:nvSpPr>
        <p:spPr>
          <a:xfrm>
            <a:off x="731520" y="3140439"/>
            <a:ext cx="7680960" cy="365760"/>
          </a:xfrm>
          <a:prstGeom prst="rect">
            <a:avLst/>
          </a:prstGeom>
          <a:noFill/>
          <a:ln/>
        </p:spPr>
        <p:txBody>
          <a:bodyPr wrap="square" rtlCol="0" anchor="ctr"/>
          <a:lstStyle/>
          <a:p>
            <a:pPr marL="0" indent="0" algn="ctr">
              <a:buNone/>
            </a:pPr>
            <a:r>
              <a:rPr lang="en-US" sz="1400" dirty="0">
                <a:solidFill>
                  <a:srgbClr val="958D80"/>
                </a:solidFill>
                <a:latin typeface="Calibri" pitchFamily="34" charset="0"/>
                <a:ea typeface="Calibri" pitchFamily="34" charset="-122"/>
                <a:cs typeface="Calibri" pitchFamily="34" charset="-120"/>
              </a:rPr>
              <a:t>Joe Justin · May 2026</a:t>
            </a:r>
            <a:endParaRPr lang="en-US" sz="1400" dirty="0"/>
          </a:p>
        </p:txBody>
      </p:sp>
      <p:sp>
        <p:nvSpPr>
          <p:cNvPr id="4" name="TextBox 3">
            <a:extLst>
              <a:ext uri="{FF2B5EF4-FFF2-40B4-BE49-F238E27FC236}">
                <a16:creationId xmlns:a16="http://schemas.microsoft.com/office/drawing/2014/main" id="{8D211E9F-10D3-E34D-F8DC-88AC74503A13}"/>
              </a:ext>
            </a:extLst>
          </p:cNvPr>
          <p:cNvSpPr txBox="1"/>
          <p:nvPr/>
        </p:nvSpPr>
        <p:spPr>
          <a:xfrm>
            <a:off x="731520" y="989351"/>
            <a:ext cx="7618001" cy="584775"/>
          </a:xfrm>
          <a:prstGeom prst="rect">
            <a:avLst/>
          </a:prstGeom>
          <a:noFill/>
        </p:spPr>
        <p:txBody>
          <a:bodyPr wrap="square" rtlCol="0">
            <a:spAutoFit/>
          </a:bodyPr>
          <a:lstStyle/>
          <a:p>
            <a:pPr algn="ctr"/>
            <a:r>
              <a:rPr lang="en-US" sz="3200" dirty="0">
                <a:latin typeface="Georgia" panose="02040502050405020303" pitchFamily="18" charset="0"/>
              </a:rPr>
              <a:t>Thank You!</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B83A2E"/>
                </a:solidFill>
                <a:latin typeface="Consolas" pitchFamily="34" charset="0"/>
                <a:ea typeface="Consolas" pitchFamily="34" charset="-122"/>
                <a:cs typeface="Consolas" pitchFamily="34" charset="-120"/>
              </a:rPr>
              <a:t>SWC WEBSITE</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Four critical infrastructure gaps</a:t>
            </a:r>
            <a:endParaRPr lang="en-US" sz="2200" dirty="0"/>
          </a:p>
        </p:txBody>
      </p:sp>
      <p:sp>
        <p:nvSpPr>
          <p:cNvPr id="5" name="Text 3"/>
          <p:cNvSpPr/>
          <p:nvPr/>
        </p:nvSpPr>
        <p:spPr>
          <a:xfrm>
            <a:off x="548640" y="1417320"/>
            <a:ext cx="8046720" cy="2782446"/>
          </a:xfrm>
          <a:prstGeom prst="rect">
            <a:avLst/>
          </a:prstGeom>
          <a:noFill/>
          <a:ln/>
        </p:spPr>
        <p:txBody>
          <a:bodyPr wrap="square" rtlCol="0" anchor="t"/>
          <a:lstStyle/>
          <a:p>
            <a:pPr marL="285750" indent="-285750">
              <a:lnSpc>
                <a:spcPct val="155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No tracking</a:t>
            </a:r>
            <a:r>
              <a:rPr lang="en-US" sz="1300" dirty="0">
                <a:solidFill>
                  <a:srgbClr val="3D3830"/>
                </a:solidFill>
                <a:latin typeface="Calibri" pitchFamily="34" charset="0"/>
                <a:ea typeface="Calibri" pitchFamily="34" charset="-122"/>
                <a:cs typeface="Calibri" pitchFamily="34" charset="-120"/>
              </a:rPr>
              <a:t>: No Google Analytics 4, no X pixel, no UTM parameters. Zero visibility into what content reaches policymakers or how audiences engage. Every link shared is unmeasured.</a:t>
            </a:r>
            <a:endParaRPr lang="en-US" sz="1300" dirty="0"/>
          </a:p>
          <a:p>
            <a:pPr marL="285750" indent="-285750">
              <a:lnSpc>
                <a:spcPct val="155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No audience capture</a:t>
            </a:r>
            <a:r>
              <a:rPr lang="en-US" sz="1300" dirty="0">
                <a:solidFill>
                  <a:srgbClr val="3D3830"/>
                </a:solidFill>
                <a:latin typeface="Calibri" pitchFamily="34" charset="0"/>
                <a:ea typeface="Calibri" pitchFamily="34" charset="-122"/>
                <a:cs typeface="Calibri" pitchFamily="34" charset="-120"/>
              </a:rPr>
              <a:t>: No homepage newsletter signup. Only a buried Mailchimp link (eepurl.com/hw-9L1) in a Nerdy by Nature teaser. Every visit is a dead end.</a:t>
            </a:r>
            <a:endParaRPr lang="en-US" sz="1300" dirty="0"/>
          </a:p>
          <a:p>
            <a:pPr marL="285750" indent="-285750">
              <a:lnSpc>
                <a:spcPct val="13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No Science Portal (yet)</a:t>
            </a:r>
            <a:r>
              <a:rPr lang="en-US" sz="1300" dirty="0">
                <a:solidFill>
                  <a:srgbClr val="3D3830"/>
                </a:solidFill>
                <a:latin typeface="Calibri" pitchFamily="34" charset="0"/>
                <a:ea typeface="Calibri" pitchFamily="34" charset="-122"/>
                <a:cs typeface="Calibri" pitchFamily="34" charset="-120"/>
              </a:rPr>
              <a:t>:  More than $16M in cumulative funded research lives in downloadable PDFs. SWC’s own 2024-25 Science Report confirms a “new SWC Science Portal” is planned for 2026 — but the current site has no architecture to host it.</a:t>
            </a:r>
            <a:endParaRPr lang="en-US" sz="1300" dirty="0"/>
          </a:p>
          <a:p>
            <a:pPr marL="285750" indent="-285750">
              <a:lnSpc>
                <a:spcPct val="155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No publishing cadence</a:t>
            </a:r>
            <a:r>
              <a:rPr lang="en-US" sz="1300" dirty="0">
                <a:solidFill>
                  <a:srgbClr val="3D3830"/>
                </a:solidFill>
                <a:latin typeface="Calibri" pitchFamily="34" charset="0"/>
                <a:ea typeface="Calibri" pitchFamily="34" charset="-122"/>
                <a:cs typeface="Calibri" pitchFamily="34" charset="-120"/>
              </a:rPr>
              <a:t>: ~1 post/month. CMS managed by external consultant (Perceptiv, last edit April 23, 2026). Footer still says “follow us on twitter” — lowercase, pre-rebrand.</a:t>
            </a:r>
            <a:endParaRPr lang="en-US" sz="1300" dirty="0"/>
          </a:p>
        </p:txBody>
      </p:sp>
      <p:sp>
        <p:nvSpPr>
          <p:cNvPr id="6" name="Text 4"/>
          <p:cNvSpPr/>
          <p:nvPr/>
        </p:nvSpPr>
        <p:spPr>
          <a:xfrm>
            <a:off x="548640" y="4617720"/>
            <a:ext cx="8046720" cy="228600"/>
          </a:xfrm>
          <a:prstGeom prst="rect">
            <a:avLst/>
          </a:prstGeom>
          <a:noFill/>
          <a:ln/>
        </p:spPr>
        <p:txBody>
          <a:bodyPr wrap="square" rtlCol="0" anchor="ctr"/>
          <a:lstStyle/>
          <a:p>
            <a:pPr marL="0" indent="0">
              <a:buNone/>
            </a:pPr>
            <a:r>
              <a:rPr lang="en-US" sz="800" b="1" dirty="0">
                <a:solidFill>
                  <a:srgbClr val="B8B0A3"/>
                </a:solidFill>
                <a:latin typeface="Consolas" pitchFamily="34" charset="0"/>
                <a:ea typeface="Consolas" pitchFamily="34" charset="-122"/>
                <a:cs typeface="Consolas" pitchFamily="34" charset="-120"/>
              </a:rPr>
              <a:t>Source: swc.org HTML source </a:t>
            </a:r>
            <a:r>
              <a:rPr lang="en-US" sz="800" dirty="0">
                <a:solidFill>
                  <a:srgbClr val="B8B0A3"/>
                </a:solidFill>
                <a:latin typeface="Consolas" pitchFamily="34" charset="0"/>
                <a:ea typeface="Consolas" pitchFamily="34" charset="-122"/>
                <a:cs typeface="Consolas" pitchFamily="34" charset="-120"/>
              </a:rPr>
              <a:t>inspection — no GA4, no pixel, no UTMs, eepurl.com Mailchimp link, Perceptiv author metadata (April 2026)</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B83A2E"/>
                </a:solidFill>
                <a:latin typeface="Consolas" pitchFamily="34" charset="0"/>
                <a:ea typeface="Consolas" pitchFamily="34" charset="-122"/>
                <a:cs typeface="Consolas" pitchFamily="34" charset="-120"/>
              </a:rPr>
              <a:t>SWC WEBSITE</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77240"/>
            <a:ext cx="8046720" cy="54864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Structural warnings</a:t>
            </a:r>
            <a:endParaRPr lang="en-US" sz="2200" dirty="0"/>
          </a:p>
        </p:txBody>
      </p:sp>
      <p:sp>
        <p:nvSpPr>
          <p:cNvPr id="5" name="Text 3"/>
          <p:cNvSpPr/>
          <p:nvPr/>
        </p:nvSpPr>
        <p:spPr>
          <a:xfrm>
            <a:off x="548640" y="1417319"/>
            <a:ext cx="8046720" cy="3850595"/>
          </a:xfrm>
          <a:prstGeom prst="rect">
            <a:avLst/>
          </a:prstGeom>
          <a:noFill/>
          <a:ln/>
        </p:spPr>
        <p:txBody>
          <a:bodyPr wrap="square" rtlCol="0" anchor="t"/>
          <a:lstStyle/>
          <a:p>
            <a:pPr marL="285750" indent="-285750">
              <a:lnSpc>
                <a:spcPct val="13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Outdated architecture</a:t>
            </a:r>
            <a:r>
              <a:rPr lang="en-US" sz="1300" dirty="0">
                <a:solidFill>
                  <a:srgbClr val="3D3830"/>
                </a:solidFill>
                <a:latin typeface="Calibri" pitchFamily="34" charset="0"/>
                <a:ea typeface="Calibri" pitchFamily="34" charset="-122"/>
                <a:cs typeface="Calibri" pitchFamily="34" charset="-120"/>
              </a:rPr>
              <a:t>: RevSlider plugin carousel with five identical slides displaying the same copy: “High Quality Water California Can Count On.” RevSlider is a known security vulnerability. No mobile optimization — legislative staff access policy resources on their phones during hearings.</a:t>
            </a:r>
            <a:endParaRPr lang="en-US" sz="1300" dirty="0"/>
          </a:p>
          <a:p>
            <a:pPr marL="285750" indent="-285750">
              <a:lnSpc>
                <a:spcPct val="13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Org chart navigation</a:t>
            </a:r>
            <a:r>
              <a:rPr lang="en-US" sz="1300" dirty="0">
                <a:solidFill>
                  <a:srgbClr val="3D3830"/>
                </a:solidFill>
                <a:latin typeface="Calibri" pitchFamily="34" charset="0"/>
                <a:ea typeface="Calibri" pitchFamily="34" charset="-122"/>
                <a:cs typeface="Calibri" pitchFamily="34" charset="-120"/>
              </a:rPr>
              <a:t>: No Delta Conveyance page. No HRL page. No allocation page. Organized by institutional structure, not by the policy issues audiences care about. </a:t>
            </a:r>
            <a:r>
              <a:rPr lang="en-US" sz="1300" dirty="0" err="1">
                <a:solidFill>
                  <a:srgbClr val="3D3830"/>
                </a:solidFill>
                <a:latin typeface="Calibri" pitchFamily="34" charset="0"/>
                <a:ea typeface="Calibri" pitchFamily="34" charset="-122"/>
                <a:cs typeface="Calibri" pitchFamily="34" charset="-120"/>
              </a:rPr>
              <a:t>Healthyriverslandscapes.org</a:t>
            </a:r>
            <a:r>
              <a:rPr lang="en-US" sz="1300" dirty="0">
                <a:solidFill>
                  <a:srgbClr val="3D3830"/>
                </a:solidFill>
                <a:latin typeface="Calibri" pitchFamily="34" charset="0"/>
                <a:ea typeface="Calibri" pitchFamily="34" charset="-122"/>
                <a:cs typeface="Calibri" pitchFamily="34" charset="-120"/>
              </a:rPr>
              <a:t>, organizes by issue.</a:t>
            </a:r>
            <a:endParaRPr lang="en-US" sz="1300" dirty="0"/>
          </a:p>
          <a:p>
            <a:pPr marL="285750" indent="-285750">
              <a:lnSpc>
                <a:spcPct val="130000"/>
              </a:lnSpc>
              <a:buFont typeface="Arial" panose="020B0604020202020204" pitchFamily="34" charset="0"/>
              <a:buChar char="•"/>
            </a:pPr>
            <a:r>
              <a:rPr lang="en-US" sz="1300" b="1" dirty="0">
                <a:solidFill>
                  <a:srgbClr val="3D3830"/>
                </a:solidFill>
                <a:latin typeface="Calibri" pitchFamily="34" charset="0"/>
                <a:ea typeface="Calibri" pitchFamily="34" charset="-122"/>
                <a:cs typeface="Calibri" pitchFamily="34" charset="-120"/>
              </a:rPr>
              <a:t>Why this matters now</a:t>
            </a:r>
            <a:r>
              <a:rPr lang="en-US" sz="1300" dirty="0">
                <a:solidFill>
                  <a:srgbClr val="3D3830"/>
                </a:solidFill>
                <a:latin typeface="Calibri" pitchFamily="34" charset="0"/>
                <a:ea typeface="Calibri" pitchFamily="34" charset="-122"/>
                <a:cs typeface="Calibri" pitchFamily="34" charset="-120"/>
              </a:rPr>
              <a:t>: Once HRL is adopted, SWC will need to demonstrate progress to the Legislature through annual reports and triennial assessments. The current website cannot host data visualizations, track document engagement, or serve as an accountability platform. The rebuild is not cosmetic — it is prerequisite infrastructure for an 8-year regulatory program.</a:t>
            </a:r>
            <a:endParaRPr lang="en-US" sz="1300" dirty="0"/>
          </a:p>
        </p:txBody>
      </p:sp>
      <p:sp>
        <p:nvSpPr>
          <p:cNvPr id="6" name="Shape 4"/>
          <p:cNvSpPr/>
          <p:nvPr/>
        </p:nvSpPr>
        <p:spPr>
          <a:xfrm>
            <a:off x="548640" y="3886200"/>
            <a:ext cx="1371600" cy="256032"/>
          </a:xfrm>
          <a:prstGeom prst="roundRect">
            <a:avLst>
              <a:gd name="adj" fmla="val 50000"/>
            </a:avLst>
          </a:prstGeom>
          <a:solidFill>
            <a:srgbClr val="F7F2E8"/>
          </a:solidFill>
          <a:ln/>
        </p:spPr>
        <p:txBody>
          <a:bodyPr/>
          <a:lstStyle/>
          <a:p>
            <a:endParaRPr lang="en-US"/>
          </a:p>
        </p:txBody>
      </p:sp>
      <p:sp>
        <p:nvSpPr>
          <p:cNvPr id="7" name="Text 5"/>
          <p:cNvSpPr/>
          <p:nvPr/>
        </p:nvSpPr>
        <p:spPr>
          <a:xfrm>
            <a:off x="548640" y="3886200"/>
            <a:ext cx="1371600" cy="256032"/>
          </a:xfrm>
          <a:prstGeom prst="rect">
            <a:avLst/>
          </a:prstGeom>
          <a:noFill/>
          <a:ln/>
        </p:spPr>
        <p:txBody>
          <a:bodyPr wrap="square" rtlCol="0" anchor="ctr"/>
          <a:lstStyle/>
          <a:p>
            <a:pPr marL="0" indent="0" algn="ctr">
              <a:buNone/>
            </a:pPr>
            <a:r>
              <a:rPr lang="en-US" sz="900" b="1" dirty="0">
                <a:solidFill>
                  <a:srgbClr val="A47520"/>
                </a:solidFill>
                <a:latin typeface="Calibri" pitchFamily="34" charset="0"/>
                <a:ea typeface="Calibri" pitchFamily="34" charset="-122"/>
                <a:cs typeface="Calibri" pitchFamily="34" charset="-120"/>
              </a:rPr>
              <a:t>$25,000 estimate</a:t>
            </a:r>
            <a:endParaRPr lang="en-US" sz="900" dirty="0"/>
          </a:p>
        </p:txBody>
      </p:sp>
      <p:sp>
        <p:nvSpPr>
          <p:cNvPr id="8" name="Shape 6"/>
          <p:cNvSpPr/>
          <p:nvPr/>
        </p:nvSpPr>
        <p:spPr>
          <a:xfrm>
            <a:off x="2029968" y="3886200"/>
            <a:ext cx="2125980" cy="256032"/>
          </a:xfrm>
          <a:prstGeom prst="roundRect">
            <a:avLst>
              <a:gd name="adj" fmla="val 50000"/>
            </a:avLst>
          </a:prstGeom>
          <a:solidFill>
            <a:srgbClr val="F9EDED"/>
          </a:solidFill>
          <a:ln/>
        </p:spPr>
        <p:txBody>
          <a:bodyPr/>
          <a:lstStyle/>
          <a:p>
            <a:endParaRPr lang="en-US"/>
          </a:p>
        </p:txBody>
      </p:sp>
      <p:sp>
        <p:nvSpPr>
          <p:cNvPr id="9" name="Text 7"/>
          <p:cNvSpPr/>
          <p:nvPr/>
        </p:nvSpPr>
        <p:spPr>
          <a:xfrm>
            <a:off x="2029968" y="3886200"/>
            <a:ext cx="2125980" cy="256032"/>
          </a:xfrm>
          <a:prstGeom prst="rect">
            <a:avLst/>
          </a:prstGeom>
          <a:noFill/>
          <a:ln/>
        </p:spPr>
        <p:txBody>
          <a:bodyPr wrap="square" rtlCol="0" anchor="ctr"/>
          <a:lstStyle/>
          <a:p>
            <a:pPr marL="0" indent="0" algn="ctr">
              <a:buNone/>
            </a:pPr>
            <a:r>
              <a:rPr lang="en-US" sz="900" b="1" dirty="0">
                <a:solidFill>
                  <a:srgbClr val="B83A2E"/>
                </a:solidFill>
                <a:latin typeface="Calibri" pitchFamily="34" charset="0"/>
                <a:ea typeface="Calibri" pitchFamily="34" charset="-122"/>
                <a:cs typeface="Calibri" pitchFamily="34" charset="-120"/>
              </a:rPr>
              <a:t>Prerequisite infrastructure</a:t>
            </a:r>
            <a:endParaRPr lang="en-US" sz="900" dirty="0"/>
          </a:p>
        </p:txBody>
      </p:sp>
      <p:sp>
        <p:nvSpPr>
          <p:cNvPr id="10" name="Text 8"/>
          <p:cNvSpPr/>
          <p:nvPr/>
        </p:nvSpPr>
        <p:spPr>
          <a:xfrm>
            <a:off x="548640" y="4617720"/>
            <a:ext cx="8046720" cy="228600"/>
          </a:xfrm>
          <a:prstGeom prst="rect">
            <a:avLst/>
          </a:prstGeom>
          <a:noFill/>
          <a:ln/>
        </p:spPr>
        <p:txBody>
          <a:bodyPr wrap="square" rtlCol="0" anchor="ctr"/>
          <a:lstStyle/>
          <a:p>
            <a:pPr marL="0" indent="0">
              <a:buNone/>
            </a:pPr>
            <a:r>
              <a:rPr lang="en-US" sz="800" dirty="0">
                <a:solidFill>
                  <a:srgbClr val="B8B0A3"/>
                </a:solidFill>
                <a:latin typeface="Consolas" pitchFamily="34" charset="0"/>
                <a:ea typeface="Consolas" pitchFamily="34" charset="-122"/>
                <a:cs typeface="Consolas" pitchFamily="34" charset="-120"/>
              </a:rPr>
              <a:t>Source: swc.org HTML — RevSlider plugin path, five identical carousel items, footer text (April 2026)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B83A2E"/>
                </a:solidFill>
                <a:latin typeface="Consolas" pitchFamily="34" charset="0"/>
                <a:ea typeface="Consolas" pitchFamily="34" charset="-122"/>
                <a:cs typeface="Consolas" pitchFamily="34" charset="-120"/>
              </a:rPr>
              <a:t>SWC WEBSITE</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31520"/>
            <a:ext cx="8046720" cy="457200"/>
          </a:xfrm>
          <a:prstGeom prst="rect">
            <a:avLst/>
          </a:prstGeom>
          <a:noFill/>
          <a:ln/>
        </p:spPr>
        <p:txBody>
          <a:bodyPr wrap="square" rtlCol="0" anchor="ctr"/>
          <a:lstStyle/>
          <a:p>
            <a:pPr marL="0" indent="0">
              <a:buNone/>
            </a:pPr>
            <a:r>
              <a:rPr lang="en-US" sz="2200" dirty="0">
                <a:solidFill>
                  <a:srgbClr val="1A1714"/>
                </a:solidFill>
                <a:latin typeface="Georgia" pitchFamily="34" charset="0"/>
                <a:ea typeface="Georgia" pitchFamily="34" charset="-122"/>
                <a:cs typeface="Georgia" pitchFamily="34" charset="-120"/>
              </a:rPr>
              <a:t>Capability Assessment</a:t>
            </a:r>
            <a:endParaRPr lang="en-US" sz="2200" dirty="0"/>
          </a:p>
        </p:txBody>
      </p:sp>
      <p:sp>
        <p:nvSpPr>
          <p:cNvPr id="5" name="Text 3"/>
          <p:cNvSpPr/>
          <p:nvPr/>
        </p:nvSpPr>
        <p:spPr>
          <a:xfrm>
            <a:off x="548640" y="123444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Analytics &amp; Tracking</a:t>
            </a:r>
            <a:endParaRPr lang="en-US" sz="1100" dirty="0"/>
          </a:p>
        </p:txBody>
      </p:sp>
      <p:sp>
        <p:nvSpPr>
          <p:cNvPr id="6" name="Shape 4"/>
          <p:cNvSpPr/>
          <p:nvPr/>
        </p:nvSpPr>
        <p:spPr>
          <a:xfrm>
            <a:off x="2743200" y="1307592"/>
            <a:ext cx="5029200" cy="128016"/>
          </a:xfrm>
          <a:prstGeom prst="roundRect">
            <a:avLst>
              <a:gd name="adj" fmla="val 50000"/>
            </a:avLst>
          </a:prstGeom>
          <a:solidFill>
            <a:srgbClr val="F5F3EF"/>
          </a:solidFill>
          <a:ln/>
        </p:spPr>
        <p:txBody>
          <a:bodyPr/>
          <a:lstStyle/>
          <a:p>
            <a:endParaRPr lang="en-US"/>
          </a:p>
        </p:txBody>
      </p:sp>
      <p:sp>
        <p:nvSpPr>
          <p:cNvPr id="7" name="Shape 5"/>
          <p:cNvSpPr/>
          <p:nvPr/>
        </p:nvSpPr>
        <p:spPr>
          <a:xfrm>
            <a:off x="2743200" y="1307592"/>
            <a:ext cx="502920" cy="128016"/>
          </a:xfrm>
          <a:prstGeom prst="roundRect">
            <a:avLst>
              <a:gd name="adj" fmla="val 50000"/>
            </a:avLst>
          </a:prstGeom>
          <a:solidFill>
            <a:srgbClr val="B83A2E"/>
          </a:solidFill>
          <a:ln/>
        </p:spPr>
        <p:txBody>
          <a:bodyPr/>
          <a:lstStyle/>
          <a:p>
            <a:endParaRPr lang="en-US"/>
          </a:p>
        </p:txBody>
      </p:sp>
      <p:sp>
        <p:nvSpPr>
          <p:cNvPr id="8" name="Text 6"/>
          <p:cNvSpPr/>
          <p:nvPr/>
        </p:nvSpPr>
        <p:spPr>
          <a:xfrm>
            <a:off x="7955280" y="123444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1/10</a:t>
            </a:r>
            <a:endParaRPr lang="en-US" sz="1000" dirty="0"/>
          </a:p>
        </p:txBody>
      </p:sp>
      <p:sp>
        <p:nvSpPr>
          <p:cNvPr id="9" name="Text 7"/>
          <p:cNvSpPr/>
          <p:nvPr/>
        </p:nvSpPr>
        <p:spPr>
          <a:xfrm>
            <a:off x="548640" y="155448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Audience Capture</a:t>
            </a:r>
            <a:endParaRPr lang="en-US" sz="1100" dirty="0"/>
          </a:p>
        </p:txBody>
      </p:sp>
      <p:sp>
        <p:nvSpPr>
          <p:cNvPr id="10" name="Shape 8"/>
          <p:cNvSpPr/>
          <p:nvPr/>
        </p:nvSpPr>
        <p:spPr>
          <a:xfrm>
            <a:off x="2743200" y="1627632"/>
            <a:ext cx="5029200" cy="128016"/>
          </a:xfrm>
          <a:prstGeom prst="roundRect">
            <a:avLst>
              <a:gd name="adj" fmla="val 50000"/>
            </a:avLst>
          </a:prstGeom>
          <a:solidFill>
            <a:srgbClr val="F5F3EF"/>
          </a:solidFill>
          <a:ln/>
        </p:spPr>
        <p:txBody>
          <a:bodyPr/>
          <a:lstStyle/>
          <a:p>
            <a:endParaRPr lang="en-US"/>
          </a:p>
        </p:txBody>
      </p:sp>
      <p:sp>
        <p:nvSpPr>
          <p:cNvPr id="11" name="Shape 9"/>
          <p:cNvSpPr/>
          <p:nvPr/>
        </p:nvSpPr>
        <p:spPr>
          <a:xfrm>
            <a:off x="2743200" y="1627632"/>
            <a:ext cx="502920" cy="128016"/>
          </a:xfrm>
          <a:prstGeom prst="roundRect">
            <a:avLst>
              <a:gd name="adj" fmla="val 50000"/>
            </a:avLst>
          </a:prstGeom>
          <a:solidFill>
            <a:srgbClr val="B83A2E"/>
          </a:solidFill>
          <a:ln/>
        </p:spPr>
        <p:txBody>
          <a:bodyPr/>
          <a:lstStyle/>
          <a:p>
            <a:endParaRPr lang="en-US"/>
          </a:p>
        </p:txBody>
      </p:sp>
      <p:sp>
        <p:nvSpPr>
          <p:cNvPr id="12" name="Text 10"/>
          <p:cNvSpPr/>
          <p:nvPr/>
        </p:nvSpPr>
        <p:spPr>
          <a:xfrm>
            <a:off x="7955280" y="155448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1/10</a:t>
            </a:r>
            <a:endParaRPr lang="en-US" sz="1000" dirty="0"/>
          </a:p>
        </p:txBody>
      </p:sp>
      <p:sp>
        <p:nvSpPr>
          <p:cNvPr id="13" name="Text 11"/>
          <p:cNvSpPr/>
          <p:nvPr/>
        </p:nvSpPr>
        <p:spPr>
          <a:xfrm>
            <a:off x="548640" y="187452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Content Publishing</a:t>
            </a:r>
            <a:endParaRPr lang="en-US" sz="1100" dirty="0"/>
          </a:p>
        </p:txBody>
      </p:sp>
      <p:sp>
        <p:nvSpPr>
          <p:cNvPr id="14" name="Shape 12"/>
          <p:cNvSpPr/>
          <p:nvPr/>
        </p:nvSpPr>
        <p:spPr>
          <a:xfrm>
            <a:off x="2743200" y="1947672"/>
            <a:ext cx="5029200" cy="128016"/>
          </a:xfrm>
          <a:prstGeom prst="roundRect">
            <a:avLst>
              <a:gd name="adj" fmla="val 50000"/>
            </a:avLst>
          </a:prstGeom>
          <a:solidFill>
            <a:srgbClr val="F5F3EF"/>
          </a:solidFill>
          <a:ln/>
        </p:spPr>
        <p:txBody>
          <a:bodyPr/>
          <a:lstStyle/>
          <a:p>
            <a:endParaRPr lang="en-US"/>
          </a:p>
        </p:txBody>
      </p:sp>
      <p:sp>
        <p:nvSpPr>
          <p:cNvPr id="15" name="Shape 13"/>
          <p:cNvSpPr/>
          <p:nvPr/>
        </p:nvSpPr>
        <p:spPr>
          <a:xfrm>
            <a:off x="2743200" y="1947672"/>
            <a:ext cx="1005840" cy="128016"/>
          </a:xfrm>
          <a:prstGeom prst="roundRect">
            <a:avLst>
              <a:gd name="adj" fmla="val 50000"/>
            </a:avLst>
          </a:prstGeom>
          <a:solidFill>
            <a:srgbClr val="A47520"/>
          </a:solidFill>
          <a:ln/>
        </p:spPr>
        <p:txBody>
          <a:bodyPr/>
          <a:lstStyle/>
          <a:p>
            <a:endParaRPr lang="en-US"/>
          </a:p>
        </p:txBody>
      </p:sp>
      <p:sp>
        <p:nvSpPr>
          <p:cNvPr id="16" name="Text 14"/>
          <p:cNvSpPr/>
          <p:nvPr/>
        </p:nvSpPr>
        <p:spPr>
          <a:xfrm>
            <a:off x="7955280" y="187452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2/10</a:t>
            </a:r>
            <a:endParaRPr lang="en-US" sz="1000" dirty="0"/>
          </a:p>
        </p:txBody>
      </p:sp>
      <p:sp>
        <p:nvSpPr>
          <p:cNvPr id="17" name="Text 15"/>
          <p:cNvSpPr/>
          <p:nvPr/>
        </p:nvSpPr>
        <p:spPr>
          <a:xfrm>
            <a:off x="548640" y="219456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Science Integration</a:t>
            </a:r>
            <a:endParaRPr lang="en-US" sz="1100" dirty="0"/>
          </a:p>
        </p:txBody>
      </p:sp>
      <p:sp>
        <p:nvSpPr>
          <p:cNvPr id="18" name="Shape 16"/>
          <p:cNvSpPr/>
          <p:nvPr/>
        </p:nvSpPr>
        <p:spPr>
          <a:xfrm>
            <a:off x="2743200" y="2267712"/>
            <a:ext cx="5029200" cy="128016"/>
          </a:xfrm>
          <a:prstGeom prst="roundRect">
            <a:avLst>
              <a:gd name="adj" fmla="val 50000"/>
            </a:avLst>
          </a:prstGeom>
          <a:solidFill>
            <a:srgbClr val="F5F3EF"/>
          </a:solidFill>
          <a:ln/>
        </p:spPr>
        <p:txBody>
          <a:bodyPr/>
          <a:lstStyle/>
          <a:p>
            <a:endParaRPr lang="en-US"/>
          </a:p>
        </p:txBody>
      </p:sp>
      <p:sp>
        <p:nvSpPr>
          <p:cNvPr id="19" name="Shape 17"/>
          <p:cNvSpPr/>
          <p:nvPr/>
        </p:nvSpPr>
        <p:spPr>
          <a:xfrm>
            <a:off x="2743200" y="2267712"/>
            <a:ext cx="1005840" cy="128016"/>
          </a:xfrm>
          <a:prstGeom prst="roundRect">
            <a:avLst>
              <a:gd name="adj" fmla="val 50000"/>
            </a:avLst>
          </a:prstGeom>
          <a:solidFill>
            <a:srgbClr val="A47520"/>
          </a:solidFill>
          <a:ln/>
        </p:spPr>
        <p:txBody>
          <a:bodyPr/>
          <a:lstStyle/>
          <a:p>
            <a:endParaRPr lang="en-US"/>
          </a:p>
        </p:txBody>
      </p:sp>
      <p:sp>
        <p:nvSpPr>
          <p:cNvPr id="20" name="Text 18"/>
          <p:cNvSpPr/>
          <p:nvPr/>
        </p:nvSpPr>
        <p:spPr>
          <a:xfrm>
            <a:off x="7955280" y="219456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2/10</a:t>
            </a:r>
            <a:endParaRPr lang="en-US" sz="1000" dirty="0"/>
          </a:p>
        </p:txBody>
      </p:sp>
      <p:sp>
        <p:nvSpPr>
          <p:cNvPr id="21" name="Text 19"/>
          <p:cNvSpPr/>
          <p:nvPr/>
        </p:nvSpPr>
        <p:spPr>
          <a:xfrm>
            <a:off x="548640" y="251460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Issue Navigation</a:t>
            </a:r>
            <a:endParaRPr lang="en-US" sz="1100" dirty="0"/>
          </a:p>
        </p:txBody>
      </p:sp>
      <p:sp>
        <p:nvSpPr>
          <p:cNvPr id="22" name="Shape 20"/>
          <p:cNvSpPr/>
          <p:nvPr/>
        </p:nvSpPr>
        <p:spPr>
          <a:xfrm>
            <a:off x="2743200" y="2587752"/>
            <a:ext cx="5029200" cy="128016"/>
          </a:xfrm>
          <a:prstGeom prst="roundRect">
            <a:avLst>
              <a:gd name="adj" fmla="val 50000"/>
            </a:avLst>
          </a:prstGeom>
          <a:solidFill>
            <a:srgbClr val="F5F3EF"/>
          </a:solidFill>
          <a:ln/>
        </p:spPr>
        <p:txBody>
          <a:bodyPr/>
          <a:lstStyle/>
          <a:p>
            <a:endParaRPr lang="en-US"/>
          </a:p>
        </p:txBody>
      </p:sp>
      <p:sp>
        <p:nvSpPr>
          <p:cNvPr id="23" name="Shape 21"/>
          <p:cNvSpPr/>
          <p:nvPr/>
        </p:nvSpPr>
        <p:spPr>
          <a:xfrm>
            <a:off x="2743200" y="2587752"/>
            <a:ext cx="1005840" cy="128016"/>
          </a:xfrm>
          <a:prstGeom prst="roundRect">
            <a:avLst>
              <a:gd name="adj" fmla="val 50000"/>
            </a:avLst>
          </a:prstGeom>
          <a:solidFill>
            <a:srgbClr val="A47520"/>
          </a:solidFill>
          <a:ln/>
        </p:spPr>
        <p:txBody>
          <a:bodyPr/>
          <a:lstStyle/>
          <a:p>
            <a:endParaRPr lang="en-US"/>
          </a:p>
        </p:txBody>
      </p:sp>
      <p:sp>
        <p:nvSpPr>
          <p:cNvPr id="24" name="Text 22"/>
          <p:cNvSpPr/>
          <p:nvPr/>
        </p:nvSpPr>
        <p:spPr>
          <a:xfrm>
            <a:off x="7955280" y="251460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2/10</a:t>
            </a:r>
            <a:endParaRPr lang="en-US" sz="1000" dirty="0"/>
          </a:p>
        </p:txBody>
      </p:sp>
      <p:sp>
        <p:nvSpPr>
          <p:cNvPr id="25" name="Text 23"/>
          <p:cNvSpPr/>
          <p:nvPr/>
        </p:nvSpPr>
        <p:spPr>
          <a:xfrm>
            <a:off x="548640" y="283464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Mobile Experience</a:t>
            </a:r>
            <a:endParaRPr lang="en-US" sz="1100" dirty="0"/>
          </a:p>
        </p:txBody>
      </p:sp>
      <p:sp>
        <p:nvSpPr>
          <p:cNvPr id="26" name="Shape 24"/>
          <p:cNvSpPr/>
          <p:nvPr/>
        </p:nvSpPr>
        <p:spPr>
          <a:xfrm>
            <a:off x="2743200" y="2907792"/>
            <a:ext cx="5029200" cy="128016"/>
          </a:xfrm>
          <a:prstGeom prst="roundRect">
            <a:avLst>
              <a:gd name="adj" fmla="val 50000"/>
            </a:avLst>
          </a:prstGeom>
          <a:solidFill>
            <a:srgbClr val="F5F3EF"/>
          </a:solidFill>
          <a:ln/>
        </p:spPr>
        <p:txBody>
          <a:bodyPr/>
          <a:lstStyle/>
          <a:p>
            <a:endParaRPr lang="en-US"/>
          </a:p>
        </p:txBody>
      </p:sp>
      <p:sp>
        <p:nvSpPr>
          <p:cNvPr id="27" name="Shape 25"/>
          <p:cNvSpPr/>
          <p:nvPr/>
        </p:nvSpPr>
        <p:spPr>
          <a:xfrm>
            <a:off x="2743200" y="2907792"/>
            <a:ext cx="1508760" cy="128016"/>
          </a:xfrm>
          <a:prstGeom prst="roundRect">
            <a:avLst>
              <a:gd name="adj" fmla="val 50000"/>
            </a:avLst>
          </a:prstGeom>
          <a:solidFill>
            <a:srgbClr val="A47520"/>
          </a:solidFill>
          <a:ln/>
        </p:spPr>
        <p:txBody>
          <a:bodyPr/>
          <a:lstStyle/>
          <a:p>
            <a:endParaRPr lang="en-US"/>
          </a:p>
        </p:txBody>
      </p:sp>
      <p:sp>
        <p:nvSpPr>
          <p:cNvPr id="28" name="Text 26"/>
          <p:cNvSpPr/>
          <p:nvPr/>
        </p:nvSpPr>
        <p:spPr>
          <a:xfrm>
            <a:off x="7955280" y="283464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3/10</a:t>
            </a:r>
            <a:endParaRPr lang="en-US" sz="1000" dirty="0"/>
          </a:p>
        </p:txBody>
      </p:sp>
      <p:sp>
        <p:nvSpPr>
          <p:cNvPr id="29" name="Text 27"/>
          <p:cNvSpPr/>
          <p:nvPr/>
        </p:nvSpPr>
        <p:spPr>
          <a:xfrm>
            <a:off x="548640" y="315468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Video Integration</a:t>
            </a:r>
            <a:endParaRPr lang="en-US" sz="1100" dirty="0"/>
          </a:p>
        </p:txBody>
      </p:sp>
      <p:sp>
        <p:nvSpPr>
          <p:cNvPr id="30" name="Shape 28"/>
          <p:cNvSpPr/>
          <p:nvPr/>
        </p:nvSpPr>
        <p:spPr>
          <a:xfrm>
            <a:off x="2743200" y="3227832"/>
            <a:ext cx="5029200" cy="128016"/>
          </a:xfrm>
          <a:prstGeom prst="roundRect">
            <a:avLst>
              <a:gd name="adj" fmla="val 50000"/>
            </a:avLst>
          </a:prstGeom>
          <a:solidFill>
            <a:srgbClr val="F5F3EF"/>
          </a:solidFill>
          <a:ln/>
        </p:spPr>
        <p:txBody>
          <a:bodyPr/>
          <a:lstStyle/>
          <a:p>
            <a:endParaRPr lang="en-US"/>
          </a:p>
        </p:txBody>
      </p:sp>
      <p:sp>
        <p:nvSpPr>
          <p:cNvPr id="31" name="Shape 29"/>
          <p:cNvSpPr/>
          <p:nvPr/>
        </p:nvSpPr>
        <p:spPr>
          <a:xfrm>
            <a:off x="2743200" y="3227832"/>
            <a:ext cx="91440" cy="128016"/>
          </a:xfrm>
          <a:prstGeom prst="roundRect">
            <a:avLst>
              <a:gd name="adj" fmla="val 70000"/>
            </a:avLst>
          </a:prstGeom>
          <a:solidFill>
            <a:srgbClr val="B83A2E"/>
          </a:solidFill>
          <a:ln/>
        </p:spPr>
        <p:txBody>
          <a:bodyPr/>
          <a:lstStyle/>
          <a:p>
            <a:endParaRPr lang="en-US"/>
          </a:p>
        </p:txBody>
      </p:sp>
      <p:sp>
        <p:nvSpPr>
          <p:cNvPr id="32" name="Text 30"/>
          <p:cNvSpPr/>
          <p:nvPr/>
        </p:nvSpPr>
        <p:spPr>
          <a:xfrm>
            <a:off x="7955280" y="315468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0/10</a:t>
            </a:r>
            <a:endParaRPr lang="en-US" sz="1000" dirty="0"/>
          </a:p>
        </p:txBody>
      </p:sp>
      <p:sp>
        <p:nvSpPr>
          <p:cNvPr id="33" name="Text 31"/>
          <p:cNvSpPr/>
          <p:nvPr/>
        </p:nvSpPr>
        <p:spPr>
          <a:xfrm>
            <a:off x="548640" y="347472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Member Agency Hub</a:t>
            </a:r>
            <a:endParaRPr lang="en-US" sz="1100" dirty="0"/>
          </a:p>
        </p:txBody>
      </p:sp>
      <p:sp>
        <p:nvSpPr>
          <p:cNvPr id="34" name="Shape 32"/>
          <p:cNvSpPr/>
          <p:nvPr/>
        </p:nvSpPr>
        <p:spPr>
          <a:xfrm>
            <a:off x="2743200" y="3547872"/>
            <a:ext cx="5029200" cy="128016"/>
          </a:xfrm>
          <a:prstGeom prst="roundRect">
            <a:avLst>
              <a:gd name="adj" fmla="val 50000"/>
            </a:avLst>
          </a:prstGeom>
          <a:solidFill>
            <a:srgbClr val="F5F3EF"/>
          </a:solidFill>
          <a:ln/>
        </p:spPr>
        <p:txBody>
          <a:bodyPr/>
          <a:lstStyle/>
          <a:p>
            <a:endParaRPr lang="en-US"/>
          </a:p>
        </p:txBody>
      </p:sp>
      <p:sp>
        <p:nvSpPr>
          <p:cNvPr id="35" name="Shape 33"/>
          <p:cNvSpPr/>
          <p:nvPr/>
        </p:nvSpPr>
        <p:spPr>
          <a:xfrm>
            <a:off x="2743200" y="3547872"/>
            <a:ext cx="502920" cy="128016"/>
          </a:xfrm>
          <a:prstGeom prst="roundRect">
            <a:avLst>
              <a:gd name="adj" fmla="val 50000"/>
            </a:avLst>
          </a:prstGeom>
          <a:solidFill>
            <a:srgbClr val="B83A2E"/>
          </a:solidFill>
          <a:ln/>
        </p:spPr>
        <p:txBody>
          <a:bodyPr/>
          <a:lstStyle/>
          <a:p>
            <a:endParaRPr lang="en-US"/>
          </a:p>
        </p:txBody>
      </p:sp>
      <p:sp>
        <p:nvSpPr>
          <p:cNvPr id="36" name="Text 34"/>
          <p:cNvSpPr/>
          <p:nvPr/>
        </p:nvSpPr>
        <p:spPr>
          <a:xfrm>
            <a:off x="7955280" y="347472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1/10</a:t>
            </a:r>
            <a:endParaRPr lang="en-US" sz="1000" dirty="0"/>
          </a:p>
        </p:txBody>
      </p:sp>
      <p:sp>
        <p:nvSpPr>
          <p:cNvPr id="37" name="Text 35"/>
          <p:cNvSpPr/>
          <p:nvPr/>
        </p:nvSpPr>
        <p:spPr>
          <a:xfrm>
            <a:off x="548640" y="379476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Social Integration</a:t>
            </a:r>
            <a:endParaRPr lang="en-US" sz="1100" dirty="0"/>
          </a:p>
        </p:txBody>
      </p:sp>
      <p:sp>
        <p:nvSpPr>
          <p:cNvPr id="38" name="Shape 36"/>
          <p:cNvSpPr/>
          <p:nvPr/>
        </p:nvSpPr>
        <p:spPr>
          <a:xfrm>
            <a:off x="2743200" y="3867912"/>
            <a:ext cx="5029200" cy="128016"/>
          </a:xfrm>
          <a:prstGeom prst="roundRect">
            <a:avLst>
              <a:gd name="adj" fmla="val 50000"/>
            </a:avLst>
          </a:prstGeom>
          <a:solidFill>
            <a:srgbClr val="F5F3EF"/>
          </a:solidFill>
          <a:ln/>
        </p:spPr>
        <p:txBody>
          <a:bodyPr/>
          <a:lstStyle/>
          <a:p>
            <a:endParaRPr lang="en-US"/>
          </a:p>
        </p:txBody>
      </p:sp>
      <p:sp>
        <p:nvSpPr>
          <p:cNvPr id="39" name="Shape 37"/>
          <p:cNvSpPr/>
          <p:nvPr/>
        </p:nvSpPr>
        <p:spPr>
          <a:xfrm>
            <a:off x="2743200" y="3867912"/>
            <a:ext cx="502920" cy="128016"/>
          </a:xfrm>
          <a:prstGeom prst="roundRect">
            <a:avLst>
              <a:gd name="adj" fmla="val 50000"/>
            </a:avLst>
          </a:prstGeom>
          <a:solidFill>
            <a:srgbClr val="B83A2E"/>
          </a:solidFill>
          <a:ln/>
        </p:spPr>
        <p:txBody>
          <a:bodyPr/>
          <a:lstStyle/>
          <a:p>
            <a:endParaRPr lang="en-US"/>
          </a:p>
        </p:txBody>
      </p:sp>
      <p:sp>
        <p:nvSpPr>
          <p:cNvPr id="40" name="Text 38"/>
          <p:cNvSpPr/>
          <p:nvPr/>
        </p:nvSpPr>
        <p:spPr>
          <a:xfrm>
            <a:off x="7955280" y="379476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1/10</a:t>
            </a:r>
            <a:endParaRPr lang="en-US" sz="1000" dirty="0"/>
          </a:p>
        </p:txBody>
      </p:sp>
      <p:sp>
        <p:nvSpPr>
          <p:cNvPr id="41" name="Text 39"/>
          <p:cNvSpPr/>
          <p:nvPr/>
        </p:nvSpPr>
        <p:spPr>
          <a:xfrm>
            <a:off x="548640" y="4114800"/>
            <a:ext cx="2011680" cy="274320"/>
          </a:xfrm>
          <a:prstGeom prst="rect">
            <a:avLst/>
          </a:prstGeom>
          <a:noFill/>
          <a:ln/>
        </p:spPr>
        <p:txBody>
          <a:bodyPr wrap="square" rtlCol="0" anchor="ctr"/>
          <a:lstStyle/>
          <a:p>
            <a:pPr marL="0" indent="0">
              <a:buNone/>
            </a:pPr>
            <a:r>
              <a:rPr lang="en-US" sz="1100" dirty="0">
                <a:solidFill>
                  <a:srgbClr val="6B6358"/>
                </a:solidFill>
                <a:latin typeface="Calibri" pitchFamily="34" charset="0"/>
                <a:ea typeface="Calibri" pitchFamily="34" charset="-122"/>
                <a:cs typeface="Calibri" pitchFamily="34" charset="-120"/>
              </a:rPr>
              <a:t>Security</a:t>
            </a:r>
            <a:endParaRPr lang="en-US" sz="1100" dirty="0"/>
          </a:p>
        </p:txBody>
      </p:sp>
      <p:sp>
        <p:nvSpPr>
          <p:cNvPr id="42" name="Shape 40"/>
          <p:cNvSpPr/>
          <p:nvPr/>
        </p:nvSpPr>
        <p:spPr>
          <a:xfrm>
            <a:off x="2743200" y="4187952"/>
            <a:ext cx="5029200" cy="128016"/>
          </a:xfrm>
          <a:prstGeom prst="roundRect">
            <a:avLst>
              <a:gd name="adj" fmla="val 50000"/>
            </a:avLst>
          </a:prstGeom>
          <a:solidFill>
            <a:srgbClr val="F5F3EF"/>
          </a:solidFill>
          <a:ln/>
        </p:spPr>
        <p:txBody>
          <a:bodyPr/>
          <a:lstStyle/>
          <a:p>
            <a:endParaRPr lang="en-US"/>
          </a:p>
        </p:txBody>
      </p:sp>
      <p:sp>
        <p:nvSpPr>
          <p:cNvPr id="43" name="Shape 41"/>
          <p:cNvSpPr/>
          <p:nvPr/>
        </p:nvSpPr>
        <p:spPr>
          <a:xfrm>
            <a:off x="2743200" y="4187952"/>
            <a:ext cx="1508760" cy="128016"/>
          </a:xfrm>
          <a:prstGeom prst="roundRect">
            <a:avLst>
              <a:gd name="adj" fmla="val 50000"/>
            </a:avLst>
          </a:prstGeom>
          <a:solidFill>
            <a:srgbClr val="A47520"/>
          </a:solidFill>
          <a:ln/>
        </p:spPr>
        <p:txBody>
          <a:bodyPr/>
          <a:lstStyle/>
          <a:p>
            <a:endParaRPr lang="en-US"/>
          </a:p>
        </p:txBody>
      </p:sp>
      <p:sp>
        <p:nvSpPr>
          <p:cNvPr id="44" name="Text 42"/>
          <p:cNvSpPr/>
          <p:nvPr/>
        </p:nvSpPr>
        <p:spPr>
          <a:xfrm>
            <a:off x="7955280" y="4114800"/>
            <a:ext cx="731520" cy="274320"/>
          </a:xfrm>
          <a:prstGeom prst="rect">
            <a:avLst/>
          </a:prstGeom>
          <a:noFill/>
          <a:ln/>
        </p:spPr>
        <p:txBody>
          <a:bodyPr wrap="square" rtlCol="0" anchor="ctr"/>
          <a:lstStyle/>
          <a:p>
            <a:pPr marL="0" indent="0" algn="r">
              <a:buNone/>
            </a:pPr>
            <a:r>
              <a:rPr lang="en-US" sz="1000" dirty="0">
                <a:solidFill>
                  <a:srgbClr val="958D80"/>
                </a:solidFill>
                <a:latin typeface="Consolas" pitchFamily="34" charset="0"/>
                <a:ea typeface="Consolas" pitchFamily="34" charset="-122"/>
                <a:cs typeface="Consolas" pitchFamily="34" charset="-120"/>
              </a:rPr>
              <a:t>3/10</a:t>
            </a:r>
            <a:endParaRPr lang="en-US" sz="1000" dirty="0"/>
          </a:p>
        </p:txBody>
      </p:sp>
      <p:sp>
        <p:nvSpPr>
          <p:cNvPr id="45" name="Text 43"/>
          <p:cNvSpPr/>
          <p:nvPr/>
        </p:nvSpPr>
        <p:spPr>
          <a:xfrm>
            <a:off x="548640" y="4526280"/>
            <a:ext cx="6351438" cy="274320"/>
          </a:xfrm>
          <a:prstGeom prst="rect">
            <a:avLst/>
          </a:prstGeom>
          <a:noFill/>
          <a:ln/>
        </p:spPr>
        <p:txBody>
          <a:bodyPr wrap="square" rtlCol="0" anchor="ctr"/>
          <a:lstStyle/>
          <a:p>
            <a:pPr marL="0" indent="0">
              <a:buNone/>
            </a:pPr>
            <a:r>
              <a:rPr lang="en-US" sz="1400" i="1" dirty="0">
                <a:solidFill>
                  <a:srgbClr val="1A1714"/>
                </a:solidFill>
                <a:latin typeface="Georgia" pitchFamily="34" charset="0"/>
                <a:ea typeface="Georgia" pitchFamily="34" charset="-122"/>
                <a:cs typeface="Georgia" pitchFamily="34" charset="-120"/>
              </a:rPr>
              <a:t>The rebuild is prerequisite infrastructure for 8-year program accountability.</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0">
    <p:bg>
      <p:bgPr>
        <a:solidFill>
          <a:srgbClr val="F0EDE8"/>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4C7CD11D-7C0C-FB7F-96B7-8CCCC4C681F7}"/>
              </a:ext>
            </a:extLst>
          </p:cNvPr>
          <p:cNvGrpSpPr/>
          <p:nvPr/>
        </p:nvGrpSpPr>
        <p:grpSpPr>
          <a:xfrm>
            <a:off x="990464" y="495357"/>
            <a:ext cx="7829853" cy="1645920"/>
            <a:chOff x="731519" y="1280160"/>
            <a:chExt cx="7829853" cy="1645920"/>
          </a:xfrm>
        </p:grpSpPr>
        <p:sp>
          <p:nvSpPr>
            <p:cNvPr id="2" name="Text 0"/>
            <p:cNvSpPr/>
            <p:nvPr/>
          </p:nvSpPr>
          <p:spPr>
            <a:xfrm>
              <a:off x="731520" y="1280160"/>
              <a:ext cx="7680960" cy="365760"/>
            </a:xfrm>
            <a:prstGeom prst="rect">
              <a:avLst/>
            </a:prstGeom>
            <a:noFill/>
            <a:ln/>
          </p:spPr>
          <p:txBody>
            <a:bodyPr wrap="square" rtlCol="0" anchor="ctr"/>
            <a:lstStyle/>
            <a:p>
              <a:pPr marL="0" indent="0">
                <a:buNone/>
              </a:pPr>
              <a:r>
                <a:rPr lang="en-US" sz="1000" kern="0" spc="400" dirty="0">
                  <a:solidFill>
                    <a:srgbClr val="2D7A3E"/>
                  </a:solidFill>
                  <a:latin typeface="Consolas" pitchFamily="34" charset="0"/>
                  <a:ea typeface="Consolas" pitchFamily="34" charset="-122"/>
                  <a:cs typeface="Consolas" pitchFamily="34" charset="-120"/>
                </a:rPr>
                <a:t>HRL WEBSITE AUDIT</a:t>
              </a:r>
              <a:endParaRPr lang="en-US" sz="1000" dirty="0"/>
            </a:p>
          </p:txBody>
        </p:sp>
        <p:sp>
          <p:nvSpPr>
            <p:cNvPr id="3" name="Shape 1"/>
            <p:cNvSpPr/>
            <p:nvPr/>
          </p:nvSpPr>
          <p:spPr>
            <a:xfrm>
              <a:off x="731520" y="1691640"/>
              <a:ext cx="1097280" cy="0"/>
            </a:xfrm>
            <a:prstGeom prst="line">
              <a:avLst/>
            </a:prstGeom>
            <a:noFill/>
            <a:ln w="19050">
              <a:solidFill>
                <a:srgbClr val="2D7A3E"/>
              </a:solidFill>
              <a:prstDash val="solid"/>
            </a:ln>
          </p:spPr>
          <p:txBody>
            <a:bodyPr/>
            <a:lstStyle/>
            <a:p>
              <a:endParaRPr lang="en-US"/>
            </a:p>
          </p:txBody>
        </p:sp>
        <p:sp>
          <p:nvSpPr>
            <p:cNvPr id="4" name="Text 2"/>
            <p:cNvSpPr/>
            <p:nvPr/>
          </p:nvSpPr>
          <p:spPr>
            <a:xfrm>
              <a:off x="731519" y="1645920"/>
              <a:ext cx="7829853" cy="1280160"/>
            </a:xfrm>
            <a:prstGeom prst="rect">
              <a:avLst/>
            </a:prstGeom>
            <a:noFill/>
            <a:ln/>
          </p:spPr>
          <p:txBody>
            <a:bodyPr wrap="square" rtlCol="0" anchor="ctr"/>
            <a:lstStyle/>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healthyriverslandscapes.org does a lot</a:t>
              </a:r>
              <a:endParaRPr lang="en-US" sz="3200" dirty="0"/>
            </a:p>
            <a:p>
              <a:pPr marL="0" indent="0">
                <a:lnSpc>
                  <a:spcPct val="110000"/>
                </a:lnSpc>
                <a:buNone/>
              </a:pPr>
              <a:r>
                <a:rPr lang="en-US" sz="3200" dirty="0">
                  <a:solidFill>
                    <a:srgbClr val="1A1714"/>
                  </a:solidFill>
                  <a:latin typeface="Georgia" pitchFamily="34" charset="0"/>
                  <a:ea typeface="Georgia" pitchFamily="34" charset="-122"/>
                  <a:cs typeface="Georgia" pitchFamily="34" charset="-120"/>
                </a:rPr>
                <a:t>right — and shows what swc.org is missing</a:t>
              </a:r>
              <a:endParaRPr lang="en-US" sz="3200" dirty="0"/>
            </a:p>
          </p:txBody>
        </p:sp>
      </p:grpSp>
      <p:sp>
        <p:nvSpPr>
          <p:cNvPr id="7" name="TextBox 6">
            <a:extLst>
              <a:ext uri="{FF2B5EF4-FFF2-40B4-BE49-F238E27FC236}">
                <a16:creationId xmlns:a16="http://schemas.microsoft.com/office/drawing/2014/main" id="{8ABE7BFD-7A5B-1227-D2F4-799E68855E8E}"/>
              </a:ext>
            </a:extLst>
          </p:cNvPr>
          <p:cNvSpPr txBox="1"/>
          <p:nvPr/>
        </p:nvSpPr>
        <p:spPr>
          <a:xfrm>
            <a:off x="990464" y="2141277"/>
            <a:ext cx="8011926" cy="2031325"/>
          </a:xfrm>
          <a:prstGeom prst="rect">
            <a:avLst/>
          </a:prstGeom>
          <a:noFill/>
        </p:spPr>
        <p:txBody>
          <a:bodyPr wrap="square">
            <a:spAutoFit/>
          </a:bodyPr>
          <a:lstStyle/>
          <a:p>
            <a:pPr marL="0" marR="0">
              <a:buNone/>
            </a:pPr>
            <a:r>
              <a:rPr lang="en-US" sz="1800" kern="100" dirty="0">
                <a:effectLst/>
                <a:latin typeface="Garamond" panose="02020404030301010803" pitchFamily="18" charset="0"/>
                <a:ea typeface="Aptos" panose="020B0004020202020204" pitchFamily="34" charset="0"/>
                <a:cs typeface="Times New Roman (Body CS)"/>
              </a:rPr>
              <a:t>I audited </a:t>
            </a:r>
            <a:r>
              <a:rPr lang="en-US" sz="1800" kern="100" dirty="0" err="1">
                <a:effectLst/>
                <a:latin typeface="Garamond" panose="02020404030301010803" pitchFamily="18" charset="0"/>
                <a:ea typeface="Aptos" panose="020B0004020202020204" pitchFamily="34" charset="0"/>
                <a:cs typeface="Times New Roman (Body CS)"/>
              </a:rPr>
              <a:t>healthyriverslandscapes.org</a:t>
            </a:r>
            <a:r>
              <a:rPr lang="en-US" sz="1800" kern="100" dirty="0">
                <a:effectLst/>
                <a:latin typeface="Garamond" panose="02020404030301010803" pitchFamily="18" charset="0"/>
                <a:ea typeface="Aptos" panose="020B0004020202020204" pitchFamily="34" charset="0"/>
                <a:cs typeface="Times New Roman (Body CS)"/>
              </a:rPr>
              <a:t> because it appears to be the primary public-facing platform for SWC’s top policy priority — a $3 billion, eight-year program built through a decade of negotiation, anchored by the 2022 MOU that SWC is a signatory. </a:t>
            </a:r>
          </a:p>
          <a:p>
            <a:pPr marL="0" marR="0">
              <a:buNone/>
            </a:pPr>
            <a:r>
              <a:rPr lang="en-US" sz="1800" kern="100" dirty="0">
                <a:effectLst/>
                <a:latin typeface="Garamond" panose="02020404030301010803" pitchFamily="18" charset="0"/>
                <a:ea typeface="Aptos" panose="020B0004020202020204" pitchFamily="34" charset="0"/>
                <a:cs typeface="Times New Roman (Body CS)"/>
              </a:rPr>
              <a:t> </a:t>
            </a:r>
          </a:p>
          <a:p>
            <a:pPr marL="0" marR="0">
              <a:buNone/>
            </a:pPr>
            <a:r>
              <a:rPr lang="en-US" sz="1800" kern="100" dirty="0">
                <a:effectLst/>
                <a:latin typeface="Garamond" panose="02020404030301010803" pitchFamily="18" charset="0"/>
                <a:ea typeface="Aptos" panose="020B0004020202020204" pitchFamily="34" charset="0"/>
                <a:cs typeface="Times New Roman (Body CS)"/>
              </a:rPr>
              <a:t>Understanding this platform’s capabilities and gaps directly informs what the rebuilt </a:t>
            </a:r>
            <a:r>
              <a:rPr lang="en-US" sz="1800" kern="100" dirty="0" err="1">
                <a:effectLst/>
                <a:latin typeface="Garamond" panose="02020404030301010803" pitchFamily="18" charset="0"/>
                <a:ea typeface="Aptos" panose="020B0004020202020204" pitchFamily="34" charset="0"/>
                <a:cs typeface="Times New Roman (Body CS)"/>
              </a:rPr>
              <a:t>swc.org</a:t>
            </a:r>
            <a:r>
              <a:rPr lang="en-US" sz="1800" kern="100" dirty="0">
                <a:effectLst/>
                <a:latin typeface="Garamond" panose="02020404030301010803" pitchFamily="18" charset="0"/>
                <a:ea typeface="Aptos" panose="020B0004020202020204" pitchFamily="34" charset="0"/>
                <a:cs typeface="Times New Roman (Body CS)"/>
              </a:rPr>
              <a:t> needs to provide.</a:t>
            </a:r>
          </a:p>
          <a:p>
            <a:pPr marL="0" marR="0">
              <a:buNone/>
            </a:pPr>
            <a:r>
              <a:rPr lang="en-US" sz="1800" kern="100" dirty="0">
                <a:effectLst/>
                <a:latin typeface="Garamond" panose="02020404030301010803" pitchFamily="18" charset="0"/>
                <a:ea typeface="Aptos" panose="020B0004020202020204" pitchFamily="34" charset="0"/>
                <a:cs typeface="Times New Roman (Body CS)"/>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274320"/>
            <a:ext cx="8046720" cy="274320"/>
          </a:xfrm>
          <a:prstGeom prst="rect">
            <a:avLst/>
          </a:prstGeom>
          <a:noFill/>
          <a:ln/>
        </p:spPr>
        <p:txBody>
          <a:bodyPr wrap="square" rtlCol="0" anchor="ctr"/>
          <a:lstStyle/>
          <a:p>
            <a:pPr marL="0" indent="0">
              <a:buNone/>
            </a:pPr>
            <a:r>
              <a:rPr lang="en-US" sz="900" kern="0" spc="200" dirty="0">
                <a:solidFill>
                  <a:srgbClr val="2D7A3E"/>
                </a:solidFill>
                <a:latin typeface="Consolas" pitchFamily="34" charset="0"/>
                <a:ea typeface="Consolas" pitchFamily="34" charset="-122"/>
                <a:cs typeface="Consolas" pitchFamily="34" charset="-120"/>
              </a:rPr>
              <a:t>HRL WEBSITE AUDIT</a:t>
            </a:r>
            <a:endParaRPr lang="en-US" sz="900" dirty="0"/>
          </a:p>
        </p:txBody>
      </p:sp>
      <p:sp>
        <p:nvSpPr>
          <p:cNvPr id="3" name="Shape 1"/>
          <p:cNvSpPr/>
          <p:nvPr/>
        </p:nvSpPr>
        <p:spPr>
          <a:xfrm>
            <a:off x="548640" y="594360"/>
            <a:ext cx="8046720" cy="0"/>
          </a:xfrm>
          <a:prstGeom prst="line">
            <a:avLst/>
          </a:prstGeom>
          <a:noFill/>
          <a:ln w="6350">
            <a:solidFill>
              <a:srgbClr val="E2DDD5"/>
            </a:solidFill>
            <a:prstDash val="solid"/>
          </a:ln>
        </p:spPr>
        <p:txBody>
          <a:bodyPr/>
          <a:lstStyle/>
          <a:p>
            <a:endParaRPr lang="en-US"/>
          </a:p>
        </p:txBody>
      </p:sp>
      <p:sp>
        <p:nvSpPr>
          <p:cNvPr id="4" name="Text 2"/>
          <p:cNvSpPr/>
          <p:nvPr/>
        </p:nvSpPr>
        <p:spPr>
          <a:xfrm>
            <a:off x="548640" y="731520"/>
            <a:ext cx="3840480" cy="320040"/>
          </a:xfrm>
          <a:prstGeom prst="rect">
            <a:avLst/>
          </a:prstGeom>
          <a:noFill/>
          <a:ln/>
        </p:spPr>
        <p:txBody>
          <a:bodyPr wrap="square" rtlCol="0" anchor="ctr"/>
          <a:lstStyle/>
          <a:p>
            <a:pPr marL="0" indent="0">
              <a:buNone/>
            </a:pPr>
            <a:r>
              <a:rPr lang="en-US" sz="900" kern="0" spc="200" dirty="0">
                <a:solidFill>
                  <a:srgbClr val="2D7A3E"/>
                </a:solidFill>
                <a:latin typeface="Consolas" pitchFamily="34" charset="0"/>
                <a:ea typeface="Consolas" pitchFamily="34" charset="-122"/>
                <a:cs typeface="Consolas" pitchFamily="34" charset="-120"/>
              </a:rPr>
              <a:t>WHAT IT DOES WELL</a:t>
            </a:r>
            <a:endParaRPr lang="en-US" sz="900" dirty="0"/>
          </a:p>
        </p:txBody>
      </p:sp>
      <p:sp>
        <p:nvSpPr>
          <p:cNvPr id="5" name="Text 3"/>
          <p:cNvSpPr/>
          <p:nvPr/>
        </p:nvSpPr>
        <p:spPr>
          <a:xfrm>
            <a:off x="731520" y="1051560"/>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Values-first messaging (“Water Working for California”)</a:t>
            </a:r>
            <a:endParaRPr lang="en-US" sz="1100" dirty="0"/>
          </a:p>
        </p:txBody>
      </p:sp>
      <p:sp>
        <p:nvSpPr>
          <p:cNvPr id="6" name="Shape 4"/>
          <p:cNvSpPr/>
          <p:nvPr/>
        </p:nvSpPr>
        <p:spPr>
          <a:xfrm>
            <a:off x="548640" y="1143000"/>
            <a:ext cx="91440" cy="91440"/>
          </a:xfrm>
          <a:prstGeom prst="ellipse">
            <a:avLst/>
          </a:prstGeom>
          <a:solidFill>
            <a:srgbClr val="2D7A3E"/>
          </a:solidFill>
          <a:ln/>
        </p:spPr>
        <p:txBody>
          <a:bodyPr/>
          <a:lstStyle/>
          <a:p>
            <a:endParaRPr lang="en-US"/>
          </a:p>
        </p:txBody>
      </p:sp>
      <p:sp>
        <p:nvSpPr>
          <p:cNvPr id="7" name="Text 5"/>
          <p:cNvSpPr/>
          <p:nvPr/>
        </p:nvSpPr>
        <p:spPr>
          <a:xfrm>
            <a:off x="731520" y="1399032"/>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Issue-organized navigation (5 program pillars)</a:t>
            </a:r>
            <a:endParaRPr lang="en-US" sz="1100" dirty="0"/>
          </a:p>
        </p:txBody>
      </p:sp>
      <p:sp>
        <p:nvSpPr>
          <p:cNvPr id="8" name="Shape 6"/>
          <p:cNvSpPr/>
          <p:nvPr/>
        </p:nvSpPr>
        <p:spPr>
          <a:xfrm>
            <a:off x="548640" y="1490472"/>
            <a:ext cx="91440" cy="91440"/>
          </a:xfrm>
          <a:prstGeom prst="ellipse">
            <a:avLst/>
          </a:prstGeom>
          <a:solidFill>
            <a:srgbClr val="2D7A3E"/>
          </a:solidFill>
          <a:ln/>
        </p:spPr>
        <p:txBody>
          <a:bodyPr/>
          <a:lstStyle/>
          <a:p>
            <a:endParaRPr lang="en-US"/>
          </a:p>
        </p:txBody>
      </p:sp>
      <p:sp>
        <p:nvSpPr>
          <p:cNvPr id="9" name="Text 7"/>
          <p:cNvSpPr/>
          <p:nvPr/>
        </p:nvSpPr>
        <p:spPr>
          <a:xfrm>
            <a:off x="731520" y="1746504"/>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Coalition visibility (30 agency logos on homepage)</a:t>
            </a:r>
            <a:endParaRPr lang="en-US" sz="1100" dirty="0"/>
          </a:p>
        </p:txBody>
      </p:sp>
      <p:sp>
        <p:nvSpPr>
          <p:cNvPr id="10" name="Shape 8"/>
          <p:cNvSpPr/>
          <p:nvPr/>
        </p:nvSpPr>
        <p:spPr>
          <a:xfrm>
            <a:off x="548640" y="1837944"/>
            <a:ext cx="91440" cy="91440"/>
          </a:xfrm>
          <a:prstGeom prst="ellipse">
            <a:avLst/>
          </a:prstGeom>
          <a:solidFill>
            <a:srgbClr val="2D7A3E"/>
          </a:solidFill>
          <a:ln/>
        </p:spPr>
        <p:txBody>
          <a:bodyPr/>
          <a:lstStyle/>
          <a:p>
            <a:endParaRPr lang="en-US"/>
          </a:p>
        </p:txBody>
      </p:sp>
      <p:sp>
        <p:nvSpPr>
          <p:cNvPr id="11" name="Text 9"/>
          <p:cNvSpPr/>
          <p:nvPr/>
        </p:nvSpPr>
        <p:spPr>
          <a:xfrm>
            <a:off x="731520" y="2093976"/>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Video integration (dedicated testimonial page)</a:t>
            </a:r>
            <a:endParaRPr lang="en-US" sz="1100" dirty="0"/>
          </a:p>
        </p:txBody>
      </p:sp>
      <p:sp>
        <p:nvSpPr>
          <p:cNvPr id="12" name="Shape 10"/>
          <p:cNvSpPr/>
          <p:nvPr/>
        </p:nvSpPr>
        <p:spPr>
          <a:xfrm>
            <a:off x="548640" y="2185416"/>
            <a:ext cx="91440" cy="91440"/>
          </a:xfrm>
          <a:prstGeom prst="ellipse">
            <a:avLst/>
          </a:prstGeom>
          <a:solidFill>
            <a:srgbClr val="2D7A3E"/>
          </a:solidFill>
          <a:ln/>
        </p:spPr>
        <p:txBody>
          <a:bodyPr/>
          <a:lstStyle/>
          <a:p>
            <a:endParaRPr lang="en-US"/>
          </a:p>
        </p:txBody>
      </p:sp>
      <p:sp>
        <p:nvSpPr>
          <p:cNvPr id="13" name="Text 11"/>
          <p:cNvSpPr/>
          <p:nvPr/>
        </p:nvSpPr>
        <p:spPr>
          <a:xfrm>
            <a:off x="731520" y="2441448"/>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Downloadable collateral (campaign docs, factsheets)</a:t>
            </a:r>
            <a:endParaRPr lang="en-US" sz="1100" dirty="0"/>
          </a:p>
        </p:txBody>
      </p:sp>
      <p:sp>
        <p:nvSpPr>
          <p:cNvPr id="14" name="Shape 12"/>
          <p:cNvSpPr/>
          <p:nvPr/>
        </p:nvSpPr>
        <p:spPr>
          <a:xfrm>
            <a:off x="548640" y="2532888"/>
            <a:ext cx="91440" cy="91440"/>
          </a:xfrm>
          <a:prstGeom prst="ellipse">
            <a:avLst/>
          </a:prstGeom>
          <a:solidFill>
            <a:srgbClr val="2D7A3E"/>
          </a:solidFill>
          <a:ln/>
        </p:spPr>
        <p:txBody>
          <a:bodyPr/>
          <a:lstStyle/>
          <a:p>
            <a:endParaRPr lang="en-US"/>
          </a:p>
        </p:txBody>
      </p:sp>
      <p:sp>
        <p:nvSpPr>
          <p:cNvPr id="15" name="Text 13"/>
          <p:cNvSpPr/>
          <p:nvPr/>
        </p:nvSpPr>
        <p:spPr>
          <a:xfrm>
            <a:off x="731520" y="2788920"/>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Science as its own program pillar (top-level nav)</a:t>
            </a:r>
            <a:endParaRPr lang="en-US" sz="1100" dirty="0"/>
          </a:p>
        </p:txBody>
      </p:sp>
      <p:sp>
        <p:nvSpPr>
          <p:cNvPr id="16" name="Shape 14"/>
          <p:cNvSpPr/>
          <p:nvPr/>
        </p:nvSpPr>
        <p:spPr>
          <a:xfrm>
            <a:off x="548640" y="2880360"/>
            <a:ext cx="91440" cy="91440"/>
          </a:xfrm>
          <a:prstGeom prst="ellipse">
            <a:avLst/>
          </a:prstGeom>
          <a:solidFill>
            <a:srgbClr val="2D7A3E"/>
          </a:solidFill>
          <a:ln/>
        </p:spPr>
        <p:txBody>
          <a:bodyPr/>
          <a:lstStyle/>
          <a:p>
            <a:endParaRPr lang="en-US"/>
          </a:p>
        </p:txBody>
      </p:sp>
      <p:sp>
        <p:nvSpPr>
          <p:cNvPr id="17" name="Text 15"/>
          <p:cNvSpPr/>
          <p:nvPr/>
        </p:nvSpPr>
        <p:spPr>
          <a:xfrm>
            <a:off x="731520" y="3136392"/>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Proper attribution (“hosted by public water agencies”)</a:t>
            </a:r>
            <a:endParaRPr lang="en-US" sz="1100" dirty="0"/>
          </a:p>
        </p:txBody>
      </p:sp>
      <p:sp>
        <p:nvSpPr>
          <p:cNvPr id="18" name="Shape 16"/>
          <p:cNvSpPr/>
          <p:nvPr/>
        </p:nvSpPr>
        <p:spPr>
          <a:xfrm>
            <a:off x="548640" y="3227832"/>
            <a:ext cx="91440" cy="91440"/>
          </a:xfrm>
          <a:prstGeom prst="ellipse">
            <a:avLst/>
          </a:prstGeom>
          <a:solidFill>
            <a:srgbClr val="2D7A3E"/>
          </a:solidFill>
          <a:ln/>
        </p:spPr>
        <p:txBody>
          <a:bodyPr/>
          <a:lstStyle/>
          <a:p>
            <a:endParaRPr lang="en-US"/>
          </a:p>
        </p:txBody>
      </p:sp>
      <p:sp>
        <p:nvSpPr>
          <p:cNvPr id="19" name="Text 17"/>
          <p:cNvSpPr/>
          <p:nvPr/>
        </p:nvSpPr>
        <p:spPr>
          <a:xfrm>
            <a:off x="4754880" y="731520"/>
            <a:ext cx="3840480" cy="320040"/>
          </a:xfrm>
          <a:prstGeom prst="rect">
            <a:avLst/>
          </a:prstGeom>
          <a:noFill/>
          <a:ln/>
        </p:spPr>
        <p:txBody>
          <a:bodyPr wrap="square" rtlCol="0" anchor="ctr"/>
          <a:lstStyle/>
          <a:p>
            <a:pPr marL="0" indent="0">
              <a:buNone/>
            </a:pPr>
            <a:r>
              <a:rPr lang="en-US" sz="900" kern="0" spc="200" dirty="0">
                <a:solidFill>
                  <a:srgbClr val="B83A2E"/>
                </a:solidFill>
                <a:latin typeface="Consolas" pitchFamily="34" charset="0"/>
                <a:ea typeface="Consolas" pitchFamily="34" charset="-122"/>
                <a:cs typeface="Consolas" pitchFamily="34" charset="-120"/>
              </a:rPr>
              <a:t>WHAT IT’S MISSING</a:t>
            </a:r>
            <a:endParaRPr lang="en-US" sz="900" dirty="0"/>
          </a:p>
        </p:txBody>
      </p:sp>
      <p:sp>
        <p:nvSpPr>
          <p:cNvPr id="20" name="Text 18"/>
          <p:cNvSpPr/>
          <p:nvPr/>
        </p:nvSpPr>
        <p:spPr>
          <a:xfrm>
            <a:off x="4937760" y="1051560"/>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No tracking (no GA4, no pixel, no UTMs)</a:t>
            </a:r>
            <a:endParaRPr lang="en-US" sz="1100" dirty="0"/>
          </a:p>
        </p:txBody>
      </p:sp>
      <p:sp>
        <p:nvSpPr>
          <p:cNvPr id="21" name="Shape 19"/>
          <p:cNvSpPr/>
          <p:nvPr/>
        </p:nvSpPr>
        <p:spPr>
          <a:xfrm>
            <a:off x="4754880" y="1143000"/>
            <a:ext cx="91440" cy="91440"/>
          </a:xfrm>
          <a:prstGeom prst="ellipse">
            <a:avLst/>
          </a:prstGeom>
          <a:solidFill>
            <a:srgbClr val="B83A2E"/>
          </a:solidFill>
          <a:ln/>
        </p:spPr>
        <p:txBody>
          <a:bodyPr/>
          <a:lstStyle/>
          <a:p>
            <a:endParaRPr lang="en-US"/>
          </a:p>
        </p:txBody>
      </p:sp>
      <p:sp>
        <p:nvSpPr>
          <p:cNvPr id="22" name="Text 20"/>
          <p:cNvSpPr/>
          <p:nvPr/>
        </p:nvSpPr>
        <p:spPr>
          <a:xfrm>
            <a:off x="4937760" y="1399032"/>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No email capture anywhere on the site</a:t>
            </a:r>
            <a:endParaRPr lang="en-US" sz="1100" dirty="0"/>
          </a:p>
        </p:txBody>
      </p:sp>
      <p:sp>
        <p:nvSpPr>
          <p:cNvPr id="23" name="Shape 21"/>
          <p:cNvSpPr/>
          <p:nvPr/>
        </p:nvSpPr>
        <p:spPr>
          <a:xfrm>
            <a:off x="4754880" y="1490472"/>
            <a:ext cx="91440" cy="91440"/>
          </a:xfrm>
          <a:prstGeom prst="ellipse">
            <a:avLst/>
          </a:prstGeom>
          <a:solidFill>
            <a:srgbClr val="B83A2E"/>
          </a:solidFill>
          <a:ln/>
        </p:spPr>
        <p:txBody>
          <a:bodyPr/>
          <a:lstStyle/>
          <a:p>
            <a:endParaRPr lang="en-US"/>
          </a:p>
        </p:txBody>
      </p:sp>
      <p:sp>
        <p:nvSpPr>
          <p:cNvPr id="24" name="Text 22"/>
          <p:cNvSpPr/>
          <p:nvPr/>
        </p:nvSpPr>
        <p:spPr>
          <a:xfrm>
            <a:off x="4937760" y="1746504"/>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Thin news cadence (4 items, all link out)</a:t>
            </a:r>
            <a:endParaRPr lang="en-US" sz="1100" dirty="0"/>
          </a:p>
        </p:txBody>
      </p:sp>
      <p:sp>
        <p:nvSpPr>
          <p:cNvPr id="25" name="Shape 23"/>
          <p:cNvSpPr/>
          <p:nvPr/>
        </p:nvSpPr>
        <p:spPr>
          <a:xfrm>
            <a:off x="4754880" y="1837944"/>
            <a:ext cx="91440" cy="91440"/>
          </a:xfrm>
          <a:prstGeom prst="ellipse">
            <a:avLst/>
          </a:prstGeom>
          <a:solidFill>
            <a:srgbClr val="B83A2E"/>
          </a:solidFill>
          <a:ln/>
        </p:spPr>
        <p:txBody>
          <a:bodyPr/>
          <a:lstStyle/>
          <a:p>
            <a:endParaRPr lang="en-US"/>
          </a:p>
        </p:txBody>
      </p:sp>
      <p:sp>
        <p:nvSpPr>
          <p:cNvPr id="26" name="Text 24"/>
          <p:cNvSpPr/>
          <p:nvPr/>
        </p:nvSpPr>
        <p:spPr>
          <a:xfrm>
            <a:off x="4937760" y="2093976"/>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No data visualization (all numbers in text)</a:t>
            </a:r>
            <a:endParaRPr lang="en-US" sz="1100" dirty="0"/>
          </a:p>
        </p:txBody>
      </p:sp>
      <p:sp>
        <p:nvSpPr>
          <p:cNvPr id="27" name="Shape 25"/>
          <p:cNvSpPr/>
          <p:nvPr/>
        </p:nvSpPr>
        <p:spPr>
          <a:xfrm>
            <a:off x="4754880" y="2185416"/>
            <a:ext cx="91440" cy="91440"/>
          </a:xfrm>
          <a:prstGeom prst="ellipse">
            <a:avLst/>
          </a:prstGeom>
          <a:solidFill>
            <a:srgbClr val="B83A2E"/>
          </a:solidFill>
          <a:ln/>
        </p:spPr>
        <p:txBody>
          <a:bodyPr/>
          <a:lstStyle/>
          <a:p>
            <a:endParaRPr lang="en-US"/>
          </a:p>
        </p:txBody>
      </p:sp>
      <p:sp>
        <p:nvSpPr>
          <p:cNvPr id="28" name="Text 26"/>
          <p:cNvSpPr/>
          <p:nvPr/>
        </p:nvSpPr>
        <p:spPr>
          <a:xfrm>
            <a:off x="4937760" y="2441448"/>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No social presence (no X, no LinkedIn)</a:t>
            </a:r>
            <a:endParaRPr lang="en-US" sz="1100" dirty="0"/>
          </a:p>
        </p:txBody>
      </p:sp>
      <p:sp>
        <p:nvSpPr>
          <p:cNvPr id="29" name="Shape 27"/>
          <p:cNvSpPr/>
          <p:nvPr/>
        </p:nvSpPr>
        <p:spPr>
          <a:xfrm>
            <a:off x="4754880" y="2532888"/>
            <a:ext cx="91440" cy="91440"/>
          </a:xfrm>
          <a:prstGeom prst="ellipse">
            <a:avLst/>
          </a:prstGeom>
          <a:solidFill>
            <a:srgbClr val="B83A2E"/>
          </a:solidFill>
          <a:ln/>
        </p:spPr>
        <p:txBody>
          <a:bodyPr/>
          <a:lstStyle/>
          <a:p>
            <a:endParaRPr lang="en-US"/>
          </a:p>
        </p:txBody>
      </p:sp>
      <p:sp>
        <p:nvSpPr>
          <p:cNvPr id="30" name="Text 28"/>
          <p:cNvSpPr/>
          <p:nvPr/>
        </p:nvSpPr>
        <p:spPr>
          <a:xfrm>
            <a:off x="4937760" y="2788920"/>
            <a:ext cx="3657600" cy="320040"/>
          </a:xfrm>
          <a:prstGeom prst="rect">
            <a:avLst/>
          </a:prstGeom>
          <a:noFill/>
          <a:ln/>
        </p:spPr>
        <p:txBody>
          <a:bodyPr wrap="square" rtlCol="0" anchor="ctr"/>
          <a:lstStyle/>
          <a:p>
            <a:pPr marL="0" indent="0">
              <a:buNone/>
            </a:pPr>
            <a:r>
              <a:rPr lang="en-US" sz="1100" dirty="0">
                <a:solidFill>
                  <a:srgbClr val="3D3830"/>
                </a:solidFill>
                <a:latin typeface="Calibri" pitchFamily="34" charset="0"/>
                <a:ea typeface="Calibri" pitchFamily="34" charset="-122"/>
                <a:cs typeface="Calibri" pitchFamily="34" charset="-120"/>
              </a:rPr>
              <a:t>No interactive project map (58 projects, 5 rivers)</a:t>
            </a:r>
            <a:endParaRPr lang="en-US" sz="1100" dirty="0"/>
          </a:p>
        </p:txBody>
      </p:sp>
      <p:sp>
        <p:nvSpPr>
          <p:cNvPr id="31" name="Shape 29"/>
          <p:cNvSpPr/>
          <p:nvPr/>
        </p:nvSpPr>
        <p:spPr>
          <a:xfrm>
            <a:off x="4754880" y="2880360"/>
            <a:ext cx="91440" cy="91440"/>
          </a:xfrm>
          <a:prstGeom prst="ellipse">
            <a:avLst/>
          </a:prstGeom>
          <a:solidFill>
            <a:srgbClr val="B83A2E"/>
          </a:solidFill>
          <a:ln/>
        </p:spPr>
        <p:txBody>
          <a:bodyPr/>
          <a:lstStyle/>
          <a:p>
            <a:endParaRPr lang="en-US"/>
          </a:p>
        </p:txBody>
      </p:sp>
      <p:sp>
        <p:nvSpPr>
          <p:cNvPr id="32" name="Text 30"/>
          <p:cNvSpPr/>
          <p:nvPr/>
        </p:nvSpPr>
        <p:spPr>
          <a:xfrm>
            <a:off x="548640" y="3749040"/>
            <a:ext cx="8046720" cy="548640"/>
          </a:xfrm>
          <a:prstGeom prst="rect">
            <a:avLst/>
          </a:prstGeom>
          <a:noFill/>
          <a:ln/>
        </p:spPr>
        <p:txBody>
          <a:bodyPr wrap="square" rtlCol="0" anchor="ctr"/>
          <a:lstStyle/>
          <a:p>
            <a:pPr marL="0" indent="0">
              <a:lnSpc>
                <a:spcPct val="140000"/>
              </a:lnSpc>
              <a:buNone/>
            </a:pPr>
            <a:r>
              <a:rPr lang="en-US" sz="1100" i="1" dirty="0">
                <a:solidFill>
                  <a:srgbClr val="958D80"/>
                </a:solidFill>
                <a:latin typeface="Calibri" pitchFamily="34" charset="0"/>
                <a:ea typeface="Calibri" pitchFamily="34" charset="-122"/>
                <a:cs typeface="Calibri" pitchFamily="34" charset="-120"/>
              </a:rPr>
              <a:t>The rebuilt swc.org should adopt HRL’s strengths while building the infrastructure layer HRL lacks: tracking, email capture, social integration, interactive data, publishing cadence, and the member agency hub.</a:t>
            </a:r>
            <a:endParaRPr lang="en-US" sz="1100" dirty="0"/>
          </a:p>
        </p:txBody>
      </p:sp>
      <p:sp>
        <p:nvSpPr>
          <p:cNvPr id="33" name="Text 31"/>
          <p:cNvSpPr/>
          <p:nvPr/>
        </p:nvSpPr>
        <p:spPr>
          <a:xfrm>
            <a:off x="548640" y="4617720"/>
            <a:ext cx="8046720" cy="228600"/>
          </a:xfrm>
          <a:prstGeom prst="rect">
            <a:avLst/>
          </a:prstGeom>
          <a:noFill/>
          <a:ln/>
        </p:spPr>
        <p:txBody>
          <a:bodyPr wrap="square" rtlCol="0" anchor="ctr"/>
          <a:lstStyle/>
          <a:p>
            <a:pPr marL="0" indent="0">
              <a:buNone/>
            </a:pPr>
            <a:r>
              <a:rPr lang="en-US" sz="800" dirty="0">
                <a:solidFill>
                  <a:srgbClr val="B8B0A3"/>
                </a:solidFill>
                <a:latin typeface="Consolas" pitchFamily="34" charset="0"/>
                <a:ea typeface="Consolas" pitchFamily="34" charset="-122"/>
                <a:cs typeface="Consolas" pitchFamily="34" charset="-120"/>
              </a:rPr>
              <a:t>Source: healthyriverslandscapes.org audit; Jennifer Pierre Jan 2026 SWRCB testimony; LAO March 2026 Bay-Delta Plan report</a:t>
            </a:r>
            <a:endParaRPr lang="en-US" sz="800" dirty="0"/>
          </a:p>
        </p:txBody>
      </p:sp>
    </p:spTree>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7B85B6E-8D99-7A49-BDE6-0EDACE00C2F6}">
  <we:reference id="WA200010001" version="1.0.0.1" store="Omex" storeType="OMEX"/>
  <we:alternateReferences>
    <we:reference id="WA200010001" version="1.0.0.1" store="WA200010001" storeType="OMEX"/>
  </we:alternateReferences>
  <we:properties>
    <we:property name="claude.fileId" value="&quot;99c3132f-41d0-4a6e-9a8b-2660f1467432&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Ion Boardroom</Template>
  <TotalTime>2724</TotalTime>
  <Words>5770</Words>
  <Application>Microsoft Macintosh PowerPoint</Application>
  <PresentationFormat>On-screen Show (16:9)</PresentationFormat>
  <Paragraphs>590</Paragraphs>
  <Slides>46</Slides>
  <Notes>46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46</vt:i4>
      </vt:variant>
    </vt:vector>
  </HeadingPairs>
  <TitlesOfParts>
    <vt:vector size="53" baseType="lpstr">
      <vt:lpstr>Arial</vt:lpstr>
      <vt:lpstr>Calibri</vt:lpstr>
      <vt:lpstr>Calibri Light</vt:lpstr>
      <vt:lpstr>Consolas</vt:lpstr>
      <vt:lpstr>Garamond</vt:lpstr>
      <vt:lpstr>Georgia</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SWC External Affairs — Strategic Communications Architecture</dc:title>
  <dc:subject>PptxGenJS Presentation</dc:subject>
  <dc:creator>Joe Justin</dc:creator>
  <cp:lastModifiedBy>Joe Justin</cp:lastModifiedBy>
  <cp:revision>66</cp:revision>
  <cp:lastPrinted>2026-05-04T00:06:44Z</cp:lastPrinted>
  <dcterms:created xsi:type="dcterms:W3CDTF">2026-04-30T22:14:04Z</dcterms:created>
  <dcterms:modified xsi:type="dcterms:W3CDTF">2026-05-04T00:45:46Z</dcterms:modified>
</cp:coreProperties>
</file>